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7" r:id="rId21"/>
    <p:sldId id="278" r:id="rId22"/>
    <p:sldId id="279" r:id="rId23"/>
    <p:sldId id="280" r:id="rId24"/>
    <p:sldId id="281" r:id="rId25"/>
    <p:sldId id="282" r:id="rId26"/>
    <p:sldId id="275" r:id="rId27"/>
  </p:sldIdLst>
  <p:sldSz cx="9144000" cy="6858000" type="screen4x3"/>
  <p:notesSz cx="6858000" cy="9144000"/>
  <p:embeddedFontLst>
    <p:embeddedFont>
      <p:font typeface="Franklin Gothic" panose="020B0603020102020204" pitchFamily="34" charset="0"/>
      <p:regular r:id="rId29"/>
      <p:bold r:id="rId30"/>
      <p:italic r:id="rId31"/>
      <p:boldItalic r:id="rId32"/>
    </p:embeddedFont>
    <p:embeddedFont>
      <p:font typeface="Georgia" panose="02040502050405020303" pitchFamily="18"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jFDLBAAV0iKPF74gwGL3MiyNrpf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43" autoAdjust="0"/>
    <p:restoredTop sz="77102" autoAdjust="0"/>
  </p:normalViewPr>
  <p:slideViewPr>
    <p:cSldViewPr snapToGrid="0">
      <p:cViewPr varScale="1">
        <p:scale>
          <a:sx n="121" d="100"/>
          <a:sy n="121" d="100"/>
        </p:scale>
        <p:origin x="2376" y="17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 name="Google Shape;53;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8aebc4af24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8aebc4af24_0_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g28aebc4af24_0_18: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8aebc4af24_0_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8aebc4af24_0_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g28aebc4af24_0_2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8aebc4af24_0_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8aebc4af24_0_3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g28aebc4af24_0_35: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f876c1fc71_1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f876c1fc71_1_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64" name="Google Shape;164;g2f876c1fc71_1_6: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8aebc4af24_0_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8aebc4af24_0_4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g28aebc4af24_0_41: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8aebc4af24_0_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8aebc4af24_0_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g28aebc4af24_0_4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0401328087_0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30401328087_0_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g30401328087_0_1: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03db46733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303db467332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g303db467332_0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30401328087_0_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30401328087_0_3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7" name="Google Shape;207;g30401328087_0_35: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0401328087_0_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0401328087_0_4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7" name="Google Shape;217;g30401328087_0_4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Diverse tasks can be performed using LLMs, DL, transformers , </a:t>
            </a:r>
            <a:br>
              <a:rPr lang="en-US"/>
            </a:br>
            <a:r>
              <a:rPr lang="en-US"/>
              <a:t>The LLM models may generate irrelevant inappropriate output that we will see</a:t>
            </a:r>
            <a:endParaRPr/>
          </a:p>
        </p:txBody>
      </p:sp>
      <p:sp>
        <p:nvSpPr>
          <p:cNvPr id="62" name="Google Shape;6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effectLst/>
                <a:latin typeface="Calibri" panose="020F0502020204030204" pitchFamily="34" charset="0"/>
                <a:cs typeface="Calibri" panose="020F0502020204030204" pitchFamily="34" charset="0"/>
              </a:rPr>
              <a:t>T5-large (770M) SFT policy and a T5-XXL (11B) pairwise reward ranking model</a:t>
            </a:r>
          </a:p>
          <a:p>
            <a:endParaRPr lang="en-US" i="0" dirty="0">
              <a:effectLst/>
              <a:latin typeface="Calibri" panose="020F0502020204030204" pitchFamily="34" charset="0"/>
              <a:cs typeface="Calibri" panose="020F0502020204030204" pitchFamily="34" charset="0"/>
            </a:endParaRPr>
          </a:p>
          <a:p>
            <a:r>
              <a:rPr lang="en-US" i="0" dirty="0">
                <a:effectLst/>
                <a:latin typeface="Calibri" panose="020F0502020204030204" pitchFamily="34" charset="0"/>
                <a:cs typeface="Calibri" panose="020F0502020204030204" pitchFamily="34" charset="0"/>
              </a:rPr>
              <a:t>To construct preference pairs, we first sample 64 response candidates from the SFT policy using temperature sampling with temperature = 0.7 and top k = 40. Then we sub-sample 8 samples.</a:t>
            </a:r>
          </a:p>
          <a:p>
            <a:endParaRPr lang="en-US" i="0" dirty="0">
              <a:effectLst/>
              <a:latin typeface="Calibri" panose="020F0502020204030204" pitchFamily="34" charset="0"/>
              <a:cs typeface="Calibri" panose="020F0502020204030204" pitchFamily="34" charset="0"/>
            </a:endParaRPr>
          </a:p>
          <a:p>
            <a:r>
              <a:rPr lang="en-US" i="1" dirty="0">
                <a:effectLst/>
                <a:latin typeface="Calibri" panose="020F0502020204030204" pitchFamily="34" charset="0"/>
                <a:cs typeface="Calibri" panose="020F0502020204030204" pitchFamily="34" charset="0"/>
              </a:rPr>
              <a:t>batch size 32 and learning rate 1e-5 with </a:t>
            </a:r>
            <a:r>
              <a:rPr lang="en-US" i="1" dirty="0" err="1">
                <a:effectLst/>
                <a:latin typeface="Calibri" panose="020F0502020204030204" pitchFamily="34" charset="0"/>
                <a:cs typeface="Calibri" panose="020F0502020204030204" pitchFamily="34" charset="0"/>
              </a:rPr>
              <a:t>Adafactor</a:t>
            </a:r>
            <a:r>
              <a:rPr lang="en-US" i="1" dirty="0">
                <a:effectLst/>
                <a:latin typeface="Calibri" panose="020F0502020204030204" pitchFamily="34" charset="0"/>
                <a:cs typeface="Calibri" panose="020F0502020204030204" pitchFamily="34" charset="0"/>
              </a:rPr>
              <a:t> optimizer</a:t>
            </a:r>
            <a:endParaRPr lang="en-US" dirty="0">
              <a:effectLst/>
              <a:latin typeface="Calibri" panose="020F0502020204030204" pitchFamily="34" charset="0"/>
              <a:cs typeface="Calibri" panose="020F0502020204030204" pitchFamily="34" charset="0"/>
            </a:endParaRPr>
          </a:p>
          <a:p>
            <a:endParaRPr lang="en-US" i="0" dirty="0">
              <a:effectLst/>
              <a:latin typeface="Calibri" panose="020F0502020204030204" pitchFamily="34" charset="0"/>
              <a:cs typeface="Calibri" panose="020F0502020204030204" pitchFamily="34" charset="0"/>
            </a:endParaRPr>
          </a:p>
          <a:p>
            <a:r>
              <a:rPr lang="en-US" i="1" dirty="0">
                <a:effectLst/>
                <a:latin typeface="Calibri" panose="020F0502020204030204" pitchFamily="34" charset="0"/>
                <a:cs typeface="Calibri" panose="020F0502020204030204" pitchFamily="34" charset="0"/>
              </a:rPr>
              <a:t>checkpoint with the highest reward-ranking model win rate against the SFT target.</a:t>
            </a:r>
            <a:endParaRPr lang="en-US" dirty="0">
              <a:effectLst/>
              <a:latin typeface="Calibri" panose="020F0502020204030204" pitchFamily="34" charset="0"/>
              <a:cs typeface="Calibri" panose="020F0502020204030204" pitchFamily="34" charset="0"/>
            </a:endParaRPr>
          </a:p>
          <a:p>
            <a:endParaRPr lang="en-US" i="0" dirty="0">
              <a:effectLst/>
              <a:latin typeface="Calibri" panose="020F0502020204030204" pitchFamily="34" charset="0"/>
              <a:cs typeface="Calibri" panose="020F0502020204030204" pitchFamily="34" charset="0"/>
            </a:endParaRP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203224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Calibri" panose="020F0502020204030204" pitchFamily="34" charset="0"/>
              </a:rPr>
              <a:t>compared by nine settings combining different loss functions and preference data distributions. eval metrics</a:t>
            </a:r>
            <a:endParaRPr lang="en-US" b="0" dirty="0">
              <a:effectLst/>
            </a:endParaRPr>
          </a:p>
          <a:p>
            <a:r>
              <a:rPr lang="en-US" b="0" dirty="0">
                <a:effectLst/>
              </a:rPr>
              <a:t>_</a:t>
            </a:r>
          </a:p>
          <a:p>
            <a:r>
              <a:rPr lang="en-US" b="0" dirty="0">
                <a:effectLst/>
              </a:rPr>
              <a:t>Proxy Reward Model computes win rate of generated response against SFT target on the trained T5-XXL pairwise reward-ranking model.</a:t>
            </a:r>
          </a:p>
          <a:p>
            <a:r>
              <a:rPr lang="en-US" b="0" dirty="0">
                <a:effectLst/>
              </a:rPr>
              <a:t>calculates the win rate of generated responses against a baseline by comparing their predicted scores. The higher the win rate, the better the model's alignment with the reward model.</a:t>
            </a:r>
          </a:p>
          <a:p>
            <a:endParaRPr lang="en-US" b="0" dirty="0">
              <a:effectLst/>
            </a:endParaRPr>
          </a:p>
          <a:p>
            <a:r>
              <a:rPr lang="en-US" b="0" dirty="0">
                <a:effectLst/>
              </a:rPr>
              <a:t>Gold Reward Model is similar to the Proxy Reward Model but is typically a more accurate and robust model trained specifically to serve as a standard for evaluating responses. </a:t>
            </a:r>
          </a:p>
          <a:p>
            <a:r>
              <a:rPr lang="en-US" b="0" dirty="0">
                <a:effectLst/>
              </a:rPr>
              <a:t>trained with high-quality data or with a more complex architecture.</a:t>
            </a:r>
          </a:p>
          <a:p>
            <a:endParaRPr lang="en-US" b="0" dirty="0">
              <a:effectLst/>
            </a:endParaRPr>
          </a:p>
          <a:p>
            <a:r>
              <a:rPr lang="en-US" b="0" dirty="0" err="1">
                <a:effectLst/>
              </a:rPr>
              <a:t>AutoSxS</a:t>
            </a:r>
            <a:r>
              <a:rPr lang="en-US" b="0" dirty="0">
                <a:effectLst/>
              </a:rPr>
              <a:t> uses </a:t>
            </a:r>
            <a:r>
              <a:rPr lang="en-US" b="0" dirty="0" err="1">
                <a:effectLst/>
              </a:rPr>
              <a:t>PaLM</a:t>
            </a:r>
            <a:r>
              <a:rPr lang="en-US" b="0" dirty="0">
                <a:effectLst/>
              </a:rPr>
              <a:t> 2-L few-shot in-context learning. </a:t>
            </a:r>
          </a:p>
          <a:p>
            <a:r>
              <a:rPr lang="en-US" b="0" dirty="0">
                <a:effectLst/>
              </a:rPr>
              <a:t>Human Evaluation asks human raters to assign a quality score on each response and determine the best one among three systems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857353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Calibri" panose="020F0502020204030204" pitchFamily="34" charset="0"/>
              </a:rPr>
              <a:t>1. </a:t>
            </a:r>
            <a:r>
              <a:rPr lang="el-GR" sz="1800" b="0" i="0" u="none" strike="noStrike" dirty="0">
                <a:solidFill>
                  <a:srgbClr val="000000"/>
                </a:solidFill>
                <a:effectLst/>
                <a:latin typeface="Calibri" panose="020F0502020204030204" pitchFamily="34" charset="0"/>
              </a:rPr>
              <a:t>γ </a:t>
            </a:r>
            <a:r>
              <a:rPr lang="en-US" sz="1800" b="0" i="0" u="none" strike="noStrike" dirty="0">
                <a:solidFill>
                  <a:srgbClr val="000000"/>
                </a:solidFill>
                <a:effectLst/>
                <a:latin typeface="Calibri" panose="020F0502020204030204" pitchFamily="34" charset="0"/>
              </a:rPr>
              <a:t>in Loss Function:</a:t>
            </a:r>
            <a:endParaRPr lang="en-US" b="0" dirty="0">
              <a:effectLst/>
            </a:endParaRPr>
          </a:p>
          <a:p>
            <a:pPr rtl="0">
              <a:spcBef>
                <a:spcPts val="0"/>
              </a:spcBef>
              <a:spcAft>
                <a:spcPts val="0"/>
              </a:spcAft>
            </a:pPr>
            <a:r>
              <a:rPr lang="el-GR" sz="1800" b="0" i="0" u="none" strike="noStrike" dirty="0">
                <a:solidFill>
                  <a:srgbClr val="000000"/>
                </a:solidFill>
                <a:effectLst/>
                <a:latin typeface="Calibri" panose="020F0502020204030204" pitchFamily="34" charset="0"/>
              </a:rPr>
              <a:t>   - </a:t>
            </a:r>
            <a:r>
              <a:rPr lang="en-US" sz="1800" b="0" i="0" u="none" strike="noStrike" dirty="0">
                <a:solidFill>
                  <a:srgbClr val="000000"/>
                </a:solidFill>
                <a:effectLst/>
                <a:latin typeface="Calibri" panose="020F0502020204030204" pitchFamily="34" charset="0"/>
              </a:rPr>
              <a:t>Higher values penalize misclassification more, while lower values reduce regularization (allowing for </a:t>
            </a:r>
            <a:r>
              <a:rPr lang="en-US" sz="1800" b="0" i="0" u="none" strike="noStrike" dirty="0" err="1">
                <a:solidFill>
                  <a:srgbClr val="000000"/>
                </a:solidFill>
                <a:effectLst/>
                <a:latin typeface="Calibri" panose="020F0502020204030204" pitchFamily="34" charset="0"/>
              </a:rPr>
              <a:t>mislassifications</a:t>
            </a:r>
            <a:r>
              <a:rPr lang="en-US" sz="1800" b="0" i="0" u="none" strike="noStrike" dirty="0">
                <a:solidFill>
                  <a:srgbClr val="000000"/>
                </a:solidFill>
                <a:effectLst/>
                <a:latin typeface="Calibri" panose="020F0502020204030204" pitchFamily="34" charset="0"/>
              </a:rPr>
              <a:t>).</a:t>
            </a:r>
          </a:p>
          <a:p>
            <a:pPr rtl="0">
              <a:spcBef>
                <a:spcPts val="0"/>
              </a:spcBef>
              <a:spcAft>
                <a:spcPts val="0"/>
              </a:spcAft>
            </a:pPr>
            <a:r>
              <a:rPr lang="en-US" b="0" dirty="0">
                <a:effectLst/>
              </a:rPr>
              <a:t>controls the scaling of the logits before applying the loss function, effectively determining the sharpness of the decision boundary. </a:t>
            </a:r>
          </a:p>
          <a:p>
            <a:pPr rtl="0">
              <a:spcBef>
                <a:spcPts val="0"/>
              </a:spcBef>
              <a:spcAft>
                <a:spcPts val="0"/>
              </a:spcAft>
            </a:pPr>
            <a:r>
              <a:rPr lang="en-US" b="0" dirty="0">
                <a:effectLst/>
              </a:rPr>
              <a:t>A larger value means that the model is more confident in classifying preferences, leading to a steeper penalty for misclassified examples.</a:t>
            </a:r>
          </a:p>
          <a:p>
            <a:pPr rtl="0">
              <a:spcBef>
                <a:spcPts val="0"/>
              </a:spcBef>
              <a:spcAft>
                <a:spcPts val="0"/>
              </a:spcAft>
            </a:pPr>
            <a:endParaRPr lang="en-US" sz="1800" b="0" i="0" u="none" strike="noStrike" dirty="0">
              <a:solidFill>
                <a:srgbClr val="000000"/>
              </a:solidFill>
              <a:effectLst/>
              <a:latin typeface="Calibri" panose="020F0502020204030204" pitchFamily="34" charset="0"/>
            </a:endParaRPr>
          </a:p>
          <a:p>
            <a:pPr rtl="0">
              <a:spcBef>
                <a:spcPts val="0"/>
              </a:spcBef>
              <a:spcAft>
                <a:spcPts val="0"/>
              </a:spcAft>
            </a:pPr>
            <a:r>
              <a:rPr lang="en-US" sz="1800" b="0" i="0" u="none" strike="noStrike" dirty="0">
                <a:solidFill>
                  <a:srgbClr val="000000"/>
                </a:solidFill>
                <a:effectLst/>
                <a:latin typeface="Calibri" panose="020F0502020204030204" pitchFamily="34" charset="0"/>
              </a:rPr>
              <a:t>2. </a:t>
            </a:r>
            <a:r>
              <a:rPr lang="el-GR" sz="1800" b="0" i="0" u="none" strike="noStrike" dirty="0">
                <a:solidFill>
                  <a:srgbClr val="000000"/>
                </a:solidFill>
                <a:effectLst/>
                <a:latin typeface="Calibri" panose="020F0502020204030204" pitchFamily="34" charset="0"/>
              </a:rPr>
              <a:t>β </a:t>
            </a:r>
            <a:r>
              <a:rPr lang="en-US" sz="1800" b="0" i="0" u="none" strike="noStrike" dirty="0">
                <a:solidFill>
                  <a:srgbClr val="000000"/>
                </a:solidFill>
                <a:effectLst/>
                <a:latin typeface="Calibri" panose="020F0502020204030204" pitchFamily="34" charset="0"/>
              </a:rPr>
              <a:t>in Rejection Sampling:</a:t>
            </a:r>
            <a:endParaRPr lang="el-GR" b="0" dirty="0">
              <a:effectLst/>
            </a:endParaRPr>
          </a:p>
          <a:p>
            <a:pPr rtl="0">
              <a:spcBef>
                <a:spcPts val="0"/>
              </a:spcBef>
              <a:spcAft>
                <a:spcPts val="0"/>
              </a:spcAft>
            </a:pPr>
            <a:r>
              <a:rPr lang="el-GR" sz="1800" b="0" i="0" u="none" strike="noStrike" dirty="0">
                <a:solidFill>
                  <a:srgbClr val="000000"/>
                </a:solidFill>
                <a:effectLst/>
                <a:latin typeface="Calibri" panose="020F0502020204030204" pitchFamily="34" charset="0"/>
              </a:rPr>
              <a:t>   - </a:t>
            </a:r>
            <a:r>
              <a:rPr lang="en-US" sz="1800" b="0" i="0" u="none" strike="noStrike" dirty="0">
                <a:solidFill>
                  <a:srgbClr val="000000"/>
                </a:solidFill>
                <a:effectLst/>
                <a:latin typeface="Calibri" panose="020F0502020204030204" pitchFamily="34" charset="0"/>
              </a:rPr>
              <a:t>Controls the balance between exploration and exploitation </a:t>
            </a:r>
            <a:r>
              <a:rPr lang="en-US" sz="1800" b="0" i="0" u="none" strike="noStrike" dirty="0">
                <a:solidFill>
                  <a:srgbClr val="0E0E0E"/>
                </a:solidFill>
                <a:effectLst/>
                <a:latin typeface="Arial" panose="020B0604020202020204" pitchFamily="34" charset="0"/>
              </a:rPr>
              <a:t>in the policy optimization process</a:t>
            </a:r>
            <a:r>
              <a:rPr lang="en-US" sz="1800" b="0" i="0" u="none" strike="noStrike" dirty="0">
                <a:solidFill>
                  <a:srgbClr val="000000"/>
                </a:solidFill>
                <a:effectLst/>
                <a:latin typeface="Calibri" panose="020F0502020204030204" pitchFamily="34" charset="0"/>
              </a:rPr>
              <a:t>.</a:t>
            </a:r>
            <a:endParaRPr lang="en-US" b="0" dirty="0">
              <a:effectLst/>
            </a:endParaRPr>
          </a:p>
          <a:p>
            <a:pPr rtl="0">
              <a:spcBef>
                <a:spcPts val="0"/>
              </a:spcBef>
              <a:spcAft>
                <a:spcPts val="0"/>
              </a:spcAft>
            </a:pPr>
            <a:r>
              <a:rPr lang="en-US" sz="1800" b="0" i="0" u="none" strike="noStrike" dirty="0">
                <a:solidFill>
                  <a:srgbClr val="000000"/>
                </a:solidFill>
                <a:effectLst/>
                <a:latin typeface="Calibri" panose="020F0502020204030204" pitchFamily="34" charset="0"/>
              </a:rPr>
              <a:t>   - Use a lower beta if you have more confidence in the reward model (and not explore)</a:t>
            </a:r>
          </a:p>
          <a:p>
            <a:pPr rtl="0">
              <a:spcBef>
                <a:spcPts val="0"/>
              </a:spcBef>
              <a:spcAft>
                <a:spcPts val="0"/>
              </a:spcAft>
            </a:pPr>
            <a:endParaRPr lang="en-US" sz="1800" b="0" i="0" u="none" strike="noStrike" dirty="0">
              <a:solidFill>
                <a:srgbClr val="000000"/>
              </a:solidFill>
              <a:effectLst/>
              <a:latin typeface="Calibri" panose="020F0502020204030204" pitchFamily="34" charset="0"/>
            </a:endParaRPr>
          </a:p>
          <a:p>
            <a:pPr rtl="0">
              <a:spcBef>
                <a:spcPts val="0"/>
              </a:spcBef>
              <a:spcAft>
                <a:spcPts val="0"/>
              </a:spcAft>
            </a:pPr>
            <a:r>
              <a:rPr lang="en-US" b="0" dirty="0">
                <a:effectLst/>
              </a:rPr>
              <a:t>A smaller means the model is more aggressive in exploiting high-reward actions, while a larger value indicates a more balanced approach that allows for exploration of different responses.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513353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Calibri" panose="020F0502020204030204" pitchFamily="34" charset="0"/>
              </a:rPr>
              <a:t>- RSO is consistently rated higher by human evaluators.</a:t>
            </a:r>
            <a:endParaRPr lang="en-US" b="0" dirty="0">
              <a:effectLst/>
            </a:endParaRPr>
          </a:p>
          <a:p>
            <a:pPr rtl="0">
              <a:spcBef>
                <a:spcPts val="0"/>
              </a:spcBef>
              <a:spcAft>
                <a:spcPts val="0"/>
              </a:spcAft>
            </a:pPr>
            <a:r>
              <a:rPr lang="en-US" sz="1800" b="0" i="0" u="none" strike="noStrike" dirty="0">
                <a:solidFill>
                  <a:srgbClr val="000000"/>
                </a:solidFill>
                <a:effectLst/>
                <a:latin typeface="Calibri" panose="020F0502020204030204" pitchFamily="34" charset="0"/>
              </a:rPr>
              <a:t>- The approach effectively aligns generated outputs with human preferences.</a:t>
            </a:r>
            <a:endParaRPr lang="en-US" b="0" dirty="0">
              <a:effectLst/>
            </a:endParaRPr>
          </a:p>
          <a:p>
            <a:endParaRPr lang="en-US" b="0" dirty="0">
              <a:effectLst/>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dirty="0">
                <a:effectLst/>
              </a:rPr>
              <a:t>Human Evaluation asks human raters to assign a quality score on each response and determine the best one among three systems</a:t>
            </a:r>
          </a:p>
          <a:p>
            <a:br>
              <a:rPr lang="en-US" b="0" dirty="0">
                <a:effectLst/>
              </a:rPr>
            </a:b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465871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058700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questions</a:t>
            </a:r>
            <a:endParaRPr dirty="0"/>
          </a:p>
        </p:txBody>
      </p:sp>
      <p:sp>
        <p:nvSpPr>
          <p:cNvPr id="223" name="Google Shape;223;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03f7ea8609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03f7ea8609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9" name="Google Shape;69;g303f7ea8609_0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03f7ea8609_0_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03f7ea8609_0_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 name="Google Shape;81;g303f7ea8609_0_4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03f7ea8609_0_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03f7ea8609_0_5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g303f7ea8609_0_58: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03f7ea8609_0_7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03f7ea8609_0_7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More accurately sampling preference pairs from optimal policy thru rejection sampling</a:t>
            </a:r>
            <a:endParaRPr/>
          </a:p>
        </p:txBody>
      </p:sp>
      <p:sp>
        <p:nvSpPr>
          <p:cNvPr id="111" name="Google Shape;111;g303f7ea8609_0_7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f876c1fc71_0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f876c1fc71_0_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Trained on AnthropicHH dataset</a:t>
            </a:r>
            <a:endParaRPr/>
          </a:p>
        </p:txBody>
      </p:sp>
      <p:sp>
        <p:nvSpPr>
          <p:cNvPr id="118" name="Google Shape;118;g2f876c1fc71_0_2: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8aebc4af24_0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8aebc4af24_0_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g28aebc4af24_0_2: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8aebc4af24_0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8aebc4af24_0_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g28aebc4af24_0_1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sp>
        <p:nvSpPr>
          <p:cNvPr id="16" name="Google Shape;16;p7"/>
          <p:cNvSpPr/>
          <p:nvPr/>
        </p:nvSpPr>
        <p:spPr>
          <a:xfrm>
            <a:off x="0" y="0"/>
            <a:ext cx="9152529" cy="736270"/>
          </a:xfrm>
          <a:prstGeom prst="rect">
            <a:avLst/>
          </a:prstGeom>
          <a:gradFill>
            <a:gsLst>
              <a:gs pos="0">
                <a:srgbClr val="166018"/>
              </a:gs>
              <a:gs pos="1000">
                <a:srgbClr val="166018"/>
              </a:gs>
              <a:gs pos="52000">
                <a:srgbClr val="00B0F0"/>
              </a:gs>
              <a:gs pos="100000">
                <a:srgbClr val="17365D"/>
              </a:gs>
            </a:gsLst>
            <a:path path="circle">
              <a:fillToRect l="100000" t="100000"/>
            </a:path>
            <a:tileRect r="-100000" b="-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rgbClr val="FFFFFF"/>
                </a:solidFill>
                <a:latin typeface="Franklin Gothic"/>
                <a:ea typeface="Franklin Gothic"/>
                <a:cs typeface="Franklin Gothic"/>
                <a:sym typeface="Franklin Gothic"/>
              </a:rPr>
              <a:t>INDIAN INSTITUTE OF TECHNOLOGY ROORKEE</a:t>
            </a:r>
            <a:endParaRPr/>
          </a:p>
        </p:txBody>
      </p:sp>
      <p:pic>
        <p:nvPicPr>
          <p:cNvPr id="17" name="Google Shape;17;p7"/>
          <p:cNvPicPr preferRelativeResize="0"/>
          <p:nvPr/>
        </p:nvPicPr>
        <p:blipFill rotWithShape="1">
          <a:blip r:embed="rId2">
            <a:alphaModFix/>
          </a:blip>
          <a:srcRect/>
          <a:stretch/>
        </p:blipFill>
        <p:spPr>
          <a:xfrm>
            <a:off x="8377895" y="-1281"/>
            <a:ext cx="755828" cy="732103"/>
          </a:xfrm>
          <a:prstGeom prst="rect">
            <a:avLst/>
          </a:prstGeom>
          <a:noFill/>
          <a:ln>
            <a:noFill/>
          </a:ln>
        </p:spPr>
      </p:pic>
      <p:pic>
        <p:nvPicPr>
          <p:cNvPr id="18" name="Google Shape;18;p7"/>
          <p:cNvPicPr preferRelativeResize="0"/>
          <p:nvPr/>
        </p:nvPicPr>
        <p:blipFill rotWithShape="1">
          <a:blip r:embed="rId3">
            <a:alphaModFix/>
          </a:blip>
          <a:srcRect/>
          <a:stretch/>
        </p:blipFill>
        <p:spPr>
          <a:xfrm>
            <a:off x="0" y="5006150"/>
            <a:ext cx="9133727" cy="18518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19"/>
        <p:cNvGrpSpPr/>
        <p:nvPr/>
      </p:nvGrpSpPr>
      <p:grpSpPr>
        <a:xfrm>
          <a:off x="0" y="0"/>
          <a:ext cx="0" cy="0"/>
          <a:chOff x="0" y="0"/>
          <a:chExt cx="0" cy="0"/>
        </a:xfrm>
      </p:grpSpPr>
      <p:pic>
        <p:nvPicPr>
          <p:cNvPr id="20" name="Google Shape;20;p8"/>
          <p:cNvPicPr preferRelativeResize="0"/>
          <p:nvPr/>
        </p:nvPicPr>
        <p:blipFill rotWithShape="1">
          <a:blip r:embed="rId2">
            <a:alphaModFix/>
          </a:blip>
          <a:srcRect/>
          <a:stretch/>
        </p:blipFill>
        <p:spPr>
          <a:xfrm>
            <a:off x="8164285" y="-1480"/>
            <a:ext cx="979715" cy="961360"/>
          </a:xfrm>
          <a:prstGeom prst="rect">
            <a:avLst/>
          </a:prstGeom>
          <a:noFill/>
          <a:ln>
            <a:noFill/>
          </a:ln>
        </p:spPr>
      </p:pic>
      <p:cxnSp>
        <p:nvCxnSpPr>
          <p:cNvPr id="21" name="Google Shape;21;p8"/>
          <p:cNvCxnSpPr/>
          <p:nvPr/>
        </p:nvCxnSpPr>
        <p:spPr>
          <a:xfrm>
            <a:off x="0" y="990600"/>
            <a:ext cx="9144000" cy="0"/>
          </a:xfrm>
          <a:prstGeom prst="straightConnector1">
            <a:avLst/>
          </a:prstGeom>
          <a:noFill/>
          <a:ln w="50800" cap="flat" cmpd="sng">
            <a:solidFill>
              <a:srgbClr val="366092"/>
            </a:solidFill>
            <a:prstDash val="solid"/>
            <a:round/>
            <a:headEnd type="none" w="sm" len="sm"/>
            <a:tailEnd type="none" w="sm" len="sm"/>
          </a:ln>
        </p:spPr>
      </p:cxnSp>
      <p:cxnSp>
        <p:nvCxnSpPr>
          <p:cNvPr id="22" name="Google Shape;22;p8"/>
          <p:cNvCxnSpPr/>
          <p:nvPr/>
        </p:nvCxnSpPr>
        <p:spPr>
          <a:xfrm>
            <a:off x="0" y="6756400"/>
            <a:ext cx="9144000" cy="0"/>
          </a:xfrm>
          <a:prstGeom prst="straightConnector1">
            <a:avLst/>
          </a:prstGeom>
          <a:noFill/>
          <a:ln w="222250" cap="flat" cmpd="sng">
            <a:solidFill>
              <a:srgbClr val="366092"/>
            </a:solidFill>
            <a:prstDash val="solid"/>
            <a:round/>
            <a:headEnd type="none" w="sm" len="sm"/>
            <a:tailEnd type="none" w="sm" len="sm"/>
          </a:ln>
        </p:spPr>
      </p:cxnSp>
      <p:pic>
        <p:nvPicPr>
          <p:cNvPr id="23" name="Google Shape;23;p8"/>
          <p:cNvPicPr preferRelativeResize="0"/>
          <p:nvPr/>
        </p:nvPicPr>
        <p:blipFill rotWithShape="1">
          <a:blip r:embed="rId3">
            <a:alphaModFix/>
          </a:blip>
          <a:srcRect/>
          <a:stretch/>
        </p:blipFill>
        <p:spPr>
          <a:xfrm>
            <a:off x="7464197" y="6447291"/>
            <a:ext cx="1666875" cy="198437"/>
          </a:xfrm>
          <a:prstGeom prst="rect">
            <a:avLst/>
          </a:prstGeom>
          <a:noFill/>
          <a:ln>
            <a:noFill/>
          </a:ln>
        </p:spPr>
      </p:pic>
      <p:pic>
        <p:nvPicPr>
          <p:cNvPr id="24" name="Google Shape;24;p8"/>
          <p:cNvPicPr preferRelativeResize="0"/>
          <p:nvPr/>
        </p:nvPicPr>
        <p:blipFill rotWithShape="1">
          <a:blip r:embed="rId4">
            <a:alphaModFix/>
          </a:blip>
          <a:srcRect/>
          <a:stretch/>
        </p:blipFill>
        <p:spPr>
          <a:xfrm>
            <a:off x="1873072" y="2118212"/>
            <a:ext cx="5321656" cy="3510576"/>
          </a:xfrm>
          <a:prstGeom prst="rect">
            <a:avLst/>
          </a:prstGeom>
          <a:noFill/>
          <a:ln>
            <a:noFill/>
          </a:ln>
        </p:spPr>
      </p:pic>
      <p:sp>
        <p:nvSpPr>
          <p:cNvPr id="25" name="Google Shape;25;p8"/>
          <p:cNvSpPr txBox="1"/>
          <p:nvPr/>
        </p:nvSpPr>
        <p:spPr>
          <a:xfrm>
            <a:off x="8382001" y="6607628"/>
            <a:ext cx="762000" cy="198808"/>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b="1" i="0" u="none" strike="noStrike" cap="none">
                <a:solidFill>
                  <a:schemeClr val="lt1"/>
                </a:solidFill>
                <a:latin typeface="Calibri"/>
                <a:ea typeface="Calibri"/>
                <a:cs typeface="Calibri"/>
                <a:sym typeface="Calibri"/>
              </a:rPr>
              <a:t>‹#›</a:t>
            </a:fld>
            <a:endParaRPr sz="1400" b="1" i="0" u="none" strike="noStrike" cap="none">
              <a:solidFill>
                <a:schemeClr val="lt1"/>
              </a:solidFill>
              <a:latin typeface="Calibri"/>
              <a:ea typeface="Calibri"/>
              <a:cs typeface="Calibri"/>
              <a:sym typeface="Calibri"/>
            </a:endParaRPr>
          </a:p>
        </p:txBody>
      </p:sp>
      <p:sp>
        <p:nvSpPr>
          <p:cNvPr id="26" name="Google Shape;26;p8"/>
          <p:cNvSpPr txBox="1">
            <a:spLocks noGrp="1"/>
          </p:cNvSpPr>
          <p:nvPr>
            <p:ph type="title"/>
          </p:nvPr>
        </p:nvSpPr>
        <p:spPr>
          <a:xfrm>
            <a:off x="180654" y="202990"/>
            <a:ext cx="7042080" cy="55458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32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7" name="Google Shape;27;p8"/>
          <p:cNvSpPr txBox="1">
            <a:spLocks noGrp="1"/>
          </p:cNvSpPr>
          <p:nvPr>
            <p:ph type="body" idx="1"/>
          </p:nvPr>
        </p:nvSpPr>
        <p:spPr>
          <a:xfrm>
            <a:off x="180653" y="1173984"/>
            <a:ext cx="8768137" cy="5223272"/>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atin typeface="Arial"/>
                <a:ea typeface="Arial"/>
                <a:cs typeface="Arial"/>
                <a:sym typeface="Arial"/>
              </a:defRPr>
            </a:lvl1pPr>
            <a:lvl2pPr marL="914400" lvl="1" indent="-355600" algn="l">
              <a:spcBef>
                <a:spcPts val="400"/>
              </a:spcBef>
              <a:spcAft>
                <a:spcPts val="0"/>
              </a:spcAft>
              <a:buClr>
                <a:schemeClr val="dk1"/>
              </a:buClr>
              <a:buSzPts val="2000"/>
              <a:buChar char="–"/>
              <a:defRPr sz="2000">
                <a:latin typeface="Arial"/>
                <a:ea typeface="Arial"/>
                <a:cs typeface="Arial"/>
                <a:sym typeface="Arial"/>
              </a:defRPr>
            </a:lvl2pPr>
            <a:lvl3pPr marL="1371600" lvl="2" indent="-342900" algn="l">
              <a:spcBef>
                <a:spcPts val="360"/>
              </a:spcBef>
              <a:spcAft>
                <a:spcPts val="0"/>
              </a:spcAft>
              <a:buClr>
                <a:schemeClr val="dk1"/>
              </a:buClr>
              <a:buSzPts val="1800"/>
              <a:buChar char="•"/>
              <a:defRPr sz="1800">
                <a:latin typeface="Arial"/>
                <a:ea typeface="Arial"/>
                <a:cs typeface="Arial"/>
                <a:sym typeface="Arial"/>
              </a:defRPr>
            </a:lvl3pPr>
            <a:lvl4pPr marL="1828800" lvl="3" indent="-330200" algn="l">
              <a:spcBef>
                <a:spcPts val="320"/>
              </a:spcBef>
              <a:spcAft>
                <a:spcPts val="0"/>
              </a:spcAft>
              <a:buClr>
                <a:schemeClr val="dk1"/>
              </a:buClr>
              <a:buSzPts val="1600"/>
              <a:buChar char="–"/>
              <a:defRPr sz="1600">
                <a:latin typeface="Arial"/>
                <a:ea typeface="Arial"/>
                <a:cs typeface="Arial"/>
                <a:sym typeface="Arial"/>
              </a:defRPr>
            </a:lvl4pPr>
            <a:lvl5pPr marL="2286000" lvl="4" indent="-330200" algn="l">
              <a:spcBef>
                <a:spcPts val="320"/>
              </a:spcBef>
              <a:spcAft>
                <a:spcPts val="0"/>
              </a:spcAft>
              <a:buClr>
                <a:schemeClr val="dk1"/>
              </a:buClr>
              <a:buSzPts val="1600"/>
              <a:buChar char="»"/>
              <a:defRPr sz="1600">
                <a:latin typeface="Arial"/>
                <a:ea typeface="Arial"/>
                <a:cs typeface="Arial"/>
                <a:sym typeface="Arial"/>
              </a:defRPr>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Slide" type="twoTxTwoObj">
  <p:cSld name="TWO_OBJECTS_WITH_TEXT">
    <p:spTree>
      <p:nvGrpSpPr>
        <p:cNvPr id="1" name="Shape 28"/>
        <p:cNvGrpSpPr/>
        <p:nvPr/>
      </p:nvGrpSpPr>
      <p:grpSpPr>
        <a:xfrm>
          <a:off x="0" y="0"/>
          <a:ext cx="0" cy="0"/>
          <a:chOff x="0" y="0"/>
          <a:chExt cx="0" cy="0"/>
        </a:xfrm>
      </p:grpSpPr>
      <p:pic>
        <p:nvPicPr>
          <p:cNvPr id="29" name="Google Shape;29;p9"/>
          <p:cNvPicPr preferRelativeResize="0"/>
          <p:nvPr/>
        </p:nvPicPr>
        <p:blipFill rotWithShape="1">
          <a:blip r:embed="rId2">
            <a:alphaModFix/>
          </a:blip>
          <a:srcRect/>
          <a:stretch/>
        </p:blipFill>
        <p:spPr>
          <a:xfrm>
            <a:off x="1873072" y="2118212"/>
            <a:ext cx="5321656" cy="3510576"/>
          </a:xfrm>
          <a:prstGeom prst="rect">
            <a:avLst/>
          </a:prstGeom>
          <a:noFill/>
          <a:ln>
            <a:noFill/>
          </a:ln>
        </p:spPr>
      </p:pic>
      <p:sp>
        <p:nvSpPr>
          <p:cNvPr id="30" name="Google Shape;30;p9"/>
          <p:cNvSpPr txBox="1">
            <a:spLocks noGrp="1"/>
          </p:cNvSpPr>
          <p:nvPr>
            <p:ph type="title"/>
          </p:nvPr>
        </p:nvSpPr>
        <p:spPr>
          <a:xfrm>
            <a:off x="180654" y="202990"/>
            <a:ext cx="7042080" cy="55458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32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1" name="Google Shape;31;p9"/>
          <p:cNvSpPr txBox="1">
            <a:spLocks noGrp="1"/>
          </p:cNvSpPr>
          <p:nvPr>
            <p:ph type="body" idx="1"/>
          </p:nvPr>
        </p:nvSpPr>
        <p:spPr>
          <a:xfrm>
            <a:off x="180654" y="1132413"/>
            <a:ext cx="4288604" cy="480630"/>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2" name="Google Shape;32;p9"/>
          <p:cNvSpPr txBox="1">
            <a:spLocks noGrp="1"/>
          </p:cNvSpPr>
          <p:nvPr>
            <p:ph type="body" idx="2"/>
          </p:nvPr>
        </p:nvSpPr>
        <p:spPr>
          <a:xfrm>
            <a:off x="180654" y="1613043"/>
            <a:ext cx="4288604" cy="4784213"/>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33" name="Google Shape;33;p9"/>
          <p:cNvSpPr txBox="1">
            <a:spLocks noGrp="1"/>
          </p:cNvSpPr>
          <p:nvPr>
            <p:ph type="body" idx="3"/>
          </p:nvPr>
        </p:nvSpPr>
        <p:spPr>
          <a:xfrm>
            <a:off x="4645025" y="1125166"/>
            <a:ext cx="4242121" cy="487877"/>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4" name="Google Shape;34;p9"/>
          <p:cNvSpPr txBox="1">
            <a:spLocks noGrp="1"/>
          </p:cNvSpPr>
          <p:nvPr>
            <p:ph type="body" idx="4"/>
          </p:nvPr>
        </p:nvSpPr>
        <p:spPr>
          <a:xfrm>
            <a:off x="4645025" y="1613043"/>
            <a:ext cx="4242121" cy="4784213"/>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pic>
        <p:nvPicPr>
          <p:cNvPr id="35" name="Google Shape;35;p9"/>
          <p:cNvPicPr preferRelativeResize="0"/>
          <p:nvPr/>
        </p:nvPicPr>
        <p:blipFill rotWithShape="1">
          <a:blip r:embed="rId3">
            <a:alphaModFix/>
          </a:blip>
          <a:srcRect/>
          <a:stretch/>
        </p:blipFill>
        <p:spPr>
          <a:xfrm>
            <a:off x="8164285" y="-1480"/>
            <a:ext cx="979715" cy="961360"/>
          </a:xfrm>
          <a:prstGeom prst="rect">
            <a:avLst/>
          </a:prstGeom>
          <a:noFill/>
          <a:ln>
            <a:noFill/>
          </a:ln>
        </p:spPr>
      </p:pic>
      <p:cxnSp>
        <p:nvCxnSpPr>
          <p:cNvPr id="36" name="Google Shape;36;p9"/>
          <p:cNvCxnSpPr/>
          <p:nvPr/>
        </p:nvCxnSpPr>
        <p:spPr>
          <a:xfrm>
            <a:off x="0" y="990600"/>
            <a:ext cx="9144000" cy="0"/>
          </a:xfrm>
          <a:prstGeom prst="straightConnector1">
            <a:avLst/>
          </a:prstGeom>
          <a:noFill/>
          <a:ln w="50800" cap="flat" cmpd="sng">
            <a:solidFill>
              <a:srgbClr val="366092"/>
            </a:solidFill>
            <a:prstDash val="solid"/>
            <a:round/>
            <a:headEnd type="none" w="sm" len="sm"/>
            <a:tailEnd type="none" w="sm" len="sm"/>
          </a:ln>
        </p:spPr>
      </p:cxnSp>
      <p:cxnSp>
        <p:nvCxnSpPr>
          <p:cNvPr id="37" name="Google Shape;37;p9"/>
          <p:cNvCxnSpPr/>
          <p:nvPr/>
        </p:nvCxnSpPr>
        <p:spPr>
          <a:xfrm>
            <a:off x="0" y="6756400"/>
            <a:ext cx="9144000" cy="0"/>
          </a:xfrm>
          <a:prstGeom prst="straightConnector1">
            <a:avLst/>
          </a:prstGeom>
          <a:noFill/>
          <a:ln w="222250" cap="flat" cmpd="sng">
            <a:solidFill>
              <a:srgbClr val="366092"/>
            </a:solidFill>
            <a:prstDash val="solid"/>
            <a:round/>
            <a:headEnd type="none" w="sm" len="sm"/>
            <a:tailEnd type="none" w="sm" len="sm"/>
          </a:ln>
        </p:spPr>
      </p:cxnSp>
      <p:pic>
        <p:nvPicPr>
          <p:cNvPr id="38" name="Google Shape;38;p9"/>
          <p:cNvPicPr preferRelativeResize="0"/>
          <p:nvPr/>
        </p:nvPicPr>
        <p:blipFill rotWithShape="1">
          <a:blip r:embed="rId4">
            <a:alphaModFix/>
          </a:blip>
          <a:srcRect/>
          <a:stretch/>
        </p:blipFill>
        <p:spPr>
          <a:xfrm>
            <a:off x="7464197" y="6447291"/>
            <a:ext cx="1666875" cy="198437"/>
          </a:xfrm>
          <a:prstGeom prst="rect">
            <a:avLst/>
          </a:prstGeom>
          <a:noFill/>
          <a:ln>
            <a:noFill/>
          </a:ln>
        </p:spPr>
      </p:pic>
      <p:sp>
        <p:nvSpPr>
          <p:cNvPr id="39" name="Google Shape;39;p9"/>
          <p:cNvSpPr txBox="1"/>
          <p:nvPr/>
        </p:nvSpPr>
        <p:spPr>
          <a:xfrm>
            <a:off x="8382001" y="6607628"/>
            <a:ext cx="762000" cy="198808"/>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b="1" i="0" u="none" strike="noStrike" cap="none">
                <a:solidFill>
                  <a:schemeClr val="lt1"/>
                </a:solidFill>
                <a:latin typeface="Calibri"/>
                <a:ea typeface="Calibri"/>
                <a:cs typeface="Calibri"/>
                <a:sym typeface="Calibri"/>
              </a:rPr>
              <a:t>‹#›</a:t>
            </a:fld>
            <a:endParaRPr sz="1400" b="1"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0"/>
        <p:cNvGrpSpPr/>
        <p:nvPr/>
      </p:nvGrpSpPr>
      <p:grpSpPr>
        <a:xfrm>
          <a:off x="0" y="0"/>
          <a:ext cx="0" cy="0"/>
          <a:chOff x="0" y="0"/>
          <a:chExt cx="0" cy="0"/>
        </a:xfrm>
      </p:grpSpPr>
      <p:pic>
        <p:nvPicPr>
          <p:cNvPr id="41" name="Google Shape;41;p10"/>
          <p:cNvPicPr preferRelativeResize="0"/>
          <p:nvPr/>
        </p:nvPicPr>
        <p:blipFill rotWithShape="1">
          <a:blip r:embed="rId2">
            <a:alphaModFix/>
          </a:blip>
          <a:srcRect/>
          <a:stretch/>
        </p:blipFill>
        <p:spPr>
          <a:xfrm>
            <a:off x="1873072" y="2118212"/>
            <a:ext cx="5321656" cy="3510576"/>
          </a:xfrm>
          <a:prstGeom prst="rect">
            <a:avLst/>
          </a:prstGeom>
          <a:noFill/>
          <a:ln>
            <a:noFill/>
          </a:ln>
        </p:spPr>
      </p:pic>
      <p:pic>
        <p:nvPicPr>
          <p:cNvPr id="42" name="Google Shape;42;p10"/>
          <p:cNvPicPr preferRelativeResize="0"/>
          <p:nvPr/>
        </p:nvPicPr>
        <p:blipFill rotWithShape="1">
          <a:blip r:embed="rId3">
            <a:alphaModFix/>
          </a:blip>
          <a:srcRect/>
          <a:stretch/>
        </p:blipFill>
        <p:spPr>
          <a:xfrm>
            <a:off x="8164285" y="-1480"/>
            <a:ext cx="979715" cy="961360"/>
          </a:xfrm>
          <a:prstGeom prst="rect">
            <a:avLst/>
          </a:prstGeom>
          <a:noFill/>
          <a:ln>
            <a:noFill/>
          </a:ln>
        </p:spPr>
      </p:pic>
      <p:cxnSp>
        <p:nvCxnSpPr>
          <p:cNvPr id="43" name="Google Shape;43;p10"/>
          <p:cNvCxnSpPr/>
          <p:nvPr/>
        </p:nvCxnSpPr>
        <p:spPr>
          <a:xfrm>
            <a:off x="0" y="990600"/>
            <a:ext cx="9144000" cy="0"/>
          </a:xfrm>
          <a:prstGeom prst="straightConnector1">
            <a:avLst/>
          </a:prstGeom>
          <a:noFill/>
          <a:ln w="50800" cap="flat" cmpd="sng">
            <a:solidFill>
              <a:srgbClr val="366092"/>
            </a:solidFill>
            <a:prstDash val="solid"/>
            <a:round/>
            <a:headEnd type="none" w="sm" len="sm"/>
            <a:tailEnd type="none" w="sm" len="sm"/>
          </a:ln>
        </p:spPr>
      </p:cxnSp>
      <p:cxnSp>
        <p:nvCxnSpPr>
          <p:cNvPr id="44" name="Google Shape;44;p10"/>
          <p:cNvCxnSpPr/>
          <p:nvPr/>
        </p:nvCxnSpPr>
        <p:spPr>
          <a:xfrm>
            <a:off x="0" y="6756400"/>
            <a:ext cx="9144000" cy="0"/>
          </a:xfrm>
          <a:prstGeom prst="straightConnector1">
            <a:avLst/>
          </a:prstGeom>
          <a:noFill/>
          <a:ln w="222250" cap="flat" cmpd="sng">
            <a:solidFill>
              <a:srgbClr val="366092"/>
            </a:solidFill>
            <a:prstDash val="solid"/>
            <a:round/>
            <a:headEnd type="none" w="sm" len="sm"/>
            <a:tailEnd type="none" w="sm" len="sm"/>
          </a:ln>
        </p:spPr>
      </p:cxnSp>
      <p:pic>
        <p:nvPicPr>
          <p:cNvPr id="45" name="Google Shape;45;p10"/>
          <p:cNvPicPr preferRelativeResize="0"/>
          <p:nvPr/>
        </p:nvPicPr>
        <p:blipFill rotWithShape="1">
          <a:blip r:embed="rId4">
            <a:alphaModFix/>
          </a:blip>
          <a:srcRect/>
          <a:stretch/>
        </p:blipFill>
        <p:spPr>
          <a:xfrm>
            <a:off x="7464197" y="6447291"/>
            <a:ext cx="1666875" cy="198437"/>
          </a:xfrm>
          <a:prstGeom prst="rect">
            <a:avLst/>
          </a:prstGeom>
          <a:noFill/>
          <a:ln>
            <a:noFill/>
          </a:ln>
        </p:spPr>
      </p:pic>
      <p:sp>
        <p:nvSpPr>
          <p:cNvPr id="46" name="Google Shape;46;p10"/>
          <p:cNvSpPr txBox="1"/>
          <p:nvPr/>
        </p:nvSpPr>
        <p:spPr>
          <a:xfrm>
            <a:off x="8382001" y="6607628"/>
            <a:ext cx="762000" cy="198808"/>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b="1" i="0" u="none" strike="noStrike" cap="none">
                <a:solidFill>
                  <a:schemeClr val="lt1"/>
                </a:solidFill>
                <a:latin typeface="Calibri"/>
                <a:ea typeface="Calibri"/>
                <a:cs typeface="Calibri"/>
                <a:sym typeface="Calibri"/>
              </a:rPr>
              <a:t>‹#›</a:t>
            </a:fld>
            <a:endParaRPr sz="1400" b="1"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ast Slide">
  <p:cSld name="Last Slide">
    <p:spTree>
      <p:nvGrpSpPr>
        <p:cNvPr id="1" name="Shape 47"/>
        <p:cNvGrpSpPr/>
        <p:nvPr/>
      </p:nvGrpSpPr>
      <p:grpSpPr>
        <a:xfrm>
          <a:off x="0" y="0"/>
          <a:ext cx="0" cy="0"/>
          <a:chOff x="0" y="0"/>
          <a:chExt cx="0" cy="0"/>
        </a:xfrm>
      </p:grpSpPr>
      <p:sp>
        <p:nvSpPr>
          <p:cNvPr id="48" name="Google Shape;48;p11"/>
          <p:cNvSpPr txBox="1"/>
          <p:nvPr/>
        </p:nvSpPr>
        <p:spPr>
          <a:xfrm>
            <a:off x="8382001" y="6607628"/>
            <a:ext cx="762000" cy="198808"/>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b="1" i="0" u="none" strike="noStrike" cap="none">
                <a:solidFill>
                  <a:schemeClr val="lt1"/>
                </a:solidFill>
                <a:latin typeface="Calibri"/>
                <a:ea typeface="Calibri"/>
                <a:cs typeface="Calibri"/>
                <a:sym typeface="Calibri"/>
              </a:rPr>
              <a:t>‹#›</a:t>
            </a:fld>
            <a:endParaRPr sz="1400" b="1" i="0" u="none" strike="noStrike" cap="none">
              <a:solidFill>
                <a:schemeClr val="lt1"/>
              </a:solidFill>
              <a:latin typeface="Calibri"/>
              <a:ea typeface="Calibri"/>
              <a:cs typeface="Calibri"/>
              <a:sym typeface="Calibri"/>
            </a:endParaRPr>
          </a:p>
        </p:txBody>
      </p:sp>
      <p:sp>
        <p:nvSpPr>
          <p:cNvPr id="49" name="Google Shape;49;p11"/>
          <p:cNvSpPr txBox="1">
            <a:spLocks noGrp="1"/>
          </p:cNvSpPr>
          <p:nvPr>
            <p:ph type="title"/>
          </p:nvPr>
        </p:nvSpPr>
        <p:spPr>
          <a:xfrm>
            <a:off x="3363913" y="2971801"/>
            <a:ext cx="2452687" cy="71120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sz="36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cxnSp>
        <p:nvCxnSpPr>
          <p:cNvPr id="50" name="Google Shape;50;p11"/>
          <p:cNvCxnSpPr/>
          <p:nvPr/>
        </p:nvCxnSpPr>
        <p:spPr>
          <a:xfrm>
            <a:off x="3595524" y="3619535"/>
            <a:ext cx="2009553" cy="0"/>
          </a:xfrm>
          <a:prstGeom prst="straightConnector1">
            <a:avLst/>
          </a:prstGeom>
          <a:noFill/>
          <a:ln w="50800" cap="flat" cmpd="sng">
            <a:solidFill>
              <a:srgbClr val="366092"/>
            </a:solidFill>
            <a:prstDash val="solid"/>
            <a:round/>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1" name="Google Shape;11;p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roceedings.neurips.cc/paper/2020/file/1f89885d556929e98d3ef9b86448f951-Paper.pd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arxiv.org/pdf/2305.18290"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hyperlink" Target="https://arxiv.org/pdf/2305.10425" TargetMode="Externa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hyperlink" Target="https://arxiv.org/pdf/2304.06767" TargetMode="External"/><Relationship Id="rId4" Type="http://schemas.openxmlformats.org/officeDocument/2006/relationships/hyperlink" Target="https://arxiv.org/pdf/2308.08998"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
          <p:cNvSpPr txBox="1">
            <a:spLocks noGrp="1"/>
          </p:cNvSpPr>
          <p:nvPr>
            <p:ph type="title" idx="4294967295"/>
          </p:nvPr>
        </p:nvSpPr>
        <p:spPr>
          <a:xfrm>
            <a:off x="1069520" y="1111751"/>
            <a:ext cx="7247166" cy="4993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2800" b="1"/>
              <a:t>Statistical Rejection Sampling Improves Preference Optimization</a:t>
            </a:r>
            <a:endParaRPr sz="2800" b="1" i="0" u="none" strike="noStrike" cap="none">
              <a:solidFill>
                <a:schemeClr val="dk1"/>
              </a:solidFill>
              <a:latin typeface="Calibri"/>
              <a:ea typeface="Calibri"/>
              <a:cs typeface="Calibri"/>
              <a:sym typeface="Calibri"/>
            </a:endParaRPr>
          </a:p>
        </p:txBody>
      </p:sp>
      <p:sp>
        <p:nvSpPr>
          <p:cNvPr id="56" name="Google Shape;56;p1"/>
          <p:cNvSpPr txBox="1">
            <a:spLocks noGrp="1"/>
          </p:cNvSpPr>
          <p:nvPr>
            <p:ph type="body" idx="4294967295"/>
          </p:nvPr>
        </p:nvSpPr>
        <p:spPr>
          <a:xfrm>
            <a:off x="1069520" y="3224241"/>
            <a:ext cx="7247166" cy="42337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chemeClr val="dk1"/>
              </a:buClr>
              <a:buSzPts val="2000"/>
              <a:buFont typeface="Arial"/>
              <a:buNone/>
            </a:pPr>
            <a:r>
              <a:rPr lang="en-US" sz="2000" b="1" dirty="0"/>
              <a:t>Group 5</a:t>
            </a:r>
            <a:endParaRPr sz="2000" b="1" i="0" u="none" strike="noStrike" cap="none" dirty="0">
              <a:solidFill>
                <a:schemeClr val="dk1"/>
              </a:solidFill>
              <a:latin typeface="Calibri"/>
              <a:ea typeface="Calibri"/>
              <a:cs typeface="Calibri"/>
              <a:sym typeface="Calibri"/>
            </a:endParaRPr>
          </a:p>
        </p:txBody>
      </p:sp>
      <p:sp>
        <p:nvSpPr>
          <p:cNvPr id="57" name="Google Shape;57;p1"/>
          <p:cNvSpPr txBox="1">
            <a:spLocks noGrp="1"/>
          </p:cNvSpPr>
          <p:nvPr>
            <p:ph type="body" idx="4294967295"/>
          </p:nvPr>
        </p:nvSpPr>
        <p:spPr>
          <a:xfrm>
            <a:off x="1069520" y="3647611"/>
            <a:ext cx="7247166" cy="42337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chemeClr val="dk1"/>
              </a:buClr>
              <a:buSzPts val="1800"/>
              <a:buFont typeface="Arial"/>
              <a:buNone/>
            </a:pPr>
            <a:r>
              <a:rPr lang="en-IN" sz="1800" i="1" dirty="0" err="1"/>
              <a:t>Shivank</a:t>
            </a:r>
            <a:r>
              <a:rPr lang="en-IN" sz="1800" i="1" dirty="0"/>
              <a:t> Garg, Abhi, Aakash K Singh, Abhishek </a:t>
            </a:r>
            <a:r>
              <a:rPr lang="en-IN" sz="1800" i="1" dirty="0" err="1"/>
              <a:t>Baghel</a:t>
            </a:r>
            <a:endParaRPr sz="1800" b="0" i="1" u="none" strike="noStrike" cap="none" dirty="0">
              <a:solidFill>
                <a:schemeClr val="dk1"/>
              </a:solidFill>
              <a:latin typeface="Calibri"/>
              <a:ea typeface="Calibri"/>
              <a:cs typeface="Calibri"/>
              <a:sym typeface="Calibri"/>
            </a:endParaRPr>
          </a:p>
        </p:txBody>
      </p:sp>
      <p:sp>
        <p:nvSpPr>
          <p:cNvPr id="58" name="Google Shape;58;p1"/>
          <p:cNvSpPr txBox="1">
            <a:spLocks noGrp="1"/>
          </p:cNvSpPr>
          <p:nvPr>
            <p:ph type="body" idx="4294967295"/>
          </p:nvPr>
        </p:nvSpPr>
        <p:spPr>
          <a:xfrm>
            <a:off x="1069520" y="1778612"/>
            <a:ext cx="7247100" cy="4233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rgbClr val="000099"/>
              </a:buClr>
              <a:buSzPts val="2000"/>
              <a:buFont typeface="Arial"/>
              <a:buNone/>
            </a:pPr>
            <a:r>
              <a:rPr lang="en-US" sz="2000" b="1" i="1">
                <a:solidFill>
                  <a:srgbClr val="000099"/>
                </a:solidFill>
              </a:rPr>
              <a:t>Tiaqi Liu,Yao Zhao et al.</a:t>
            </a:r>
            <a:endParaRPr sz="2000" b="1" i="1" u="none" strike="noStrike" cap="none">
              <a:solidFill>
                <a:srgbClr val="000099"/>
              </a:solidFill>
              <a:latin typeface="Calibri"/>
              <a:ea typeface="Calibri"/>
              <a:cs typeface="Calibri"/>
              <a:sym typeface="Calibri"/>
            </a:endParaRPr>
          </a:p>
        </p:txBody>
      </p:sp>
      <p:sp>
        <p:nvSpPr>
          <p:cNvPr id="59" name="Google Shape;59;p1"/>
          <p:cNvSpPr txBox="1"/>
          <p:nvPr/>
        </p:nvSpPr>
        <p:spPr>
          <a:xfrm>
            <a:off x="3224825" y="2201900"/>
            <a:ext cx="4544100" cy="30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latin typeface="Calibri"/>
                <a:ea typeface="Calibri"/>
                <a:cs typeface="Calibri"/>
                <a:sym typeface="Calibri"/>
              </a:rPr>
              <a:t>https://arxiv.org/pdf/2309.06657</a:t>
            </a:r>
            <a:endParaRPr>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28aebc4af24_0_18"/>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Dataset </a:t>
            </a:r>
            <a:endParaRPr/>
          </a:p>
        </p:txBody>
      </p:sp>
      <p:sp>
        <p:nvSpPr>
          <p:cNvPr id="142" name="Google Shape;142;g28aebc4af24_0_18"/>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dirty="0"/>
              <a:t>In these algorithms, we need a dataset of triplets. </a:t>
            </a:r>
            <a:endParaRPr dirty="0"/>
          </a:p>
          <a:p>
            <a:pPr marL="0" lvl="0" indent="0" algn="l" rtl="0">
              <a:spcBef>
                <a:spcPts val="480"/>
              </a:spcBef>
              <a:spcAft>
                <a:spcPts val="0"/>
              </a:spcAft>
              <a:buNone/>
            </a:pPr>
            <a:r>
              <a:rPr lang="en-US" dirty="0"/>
              <a:t>(</a:t>
            </a:r>
            <a:r>
              <a:rPr lang="en-US" dirty="0" err="1"/>
              <a:t>prompts,chosen</a:t>
            </a:r>
            <a:r>
              <a:rPr lang="en-US" dirty="0"/>
              <a:t> </a:t>
            </a:r>
            <a:r>
              <a:rPr lang="en-US" dirty="0" err="1"/>
              <a:t>answer,rejected</a:t>
            </a:r>
            <a:r>
              <a:rPr lang="en-US" dirty="0"/>
              <a:t> answer) </a:t>
            </a:r>
            <a:endParaRPr dirty="0"/>
          </a:p>
          <a:p>
            <a:pPr marL="0" lvl="0" indent="0" algn="l" rtl="0">
              <a:spcBef>
                <a:spcPts val="480"/>
              </a:spcBef>
              <a:spcAft>
                <a:spcPts val="0"/>
              </a:spcAft>
              <a:buNone/>
            </a:pPr>
            <a:endParaRPr dirty="0"/>
          </a:p>
          <a:p>
            <a:pPr marL="0" lvl="0" indent="0" algn="l" rtl="0">
              <a:spcBef>
                <a:spcPts val="480"/>
              </a:spcBef>
              <a:spcAft>
                <a:spcPts val="0"/>
              </a:spcAft>
              <a:buNone/>
            </a:pPr>
            <a:r>
              <a:rPr lang="en-US" sz="2500" b="1" dirty="0"/>
              <a:t>Training Objective:</a:t>
            </a:r>
            <a:endParaRPr sz="2500" b="1" dirty="0"/>
          </a:p>
          <a:p>
            <a:pPr marL="0" lvl="0" indent="0" algn="l" rtl="0">
              <a:spcBef>
                <a:spcPts val="480"/>
              </a:spcBef>
              <a:spcAft>
                <a:spcPts val="0"/>
              </a:spcAft>
              <a:buNone/>
            </a:pPr>
            <a:endParaRPr sz="2500" b="1" dirty="0"/>
          </a:p>
        </p:txBody>
      </p:sp>
      <p:pic>
        <p:nvPicPr>
          <p:cNvPr id="143" name="Google Shape;143;g28aebc4af24_0_18"/>
          <p:cNvPicPr preferRelativeResize="0"/>
          <p:nvPr/>
        </p:nvPicPr>
        <p:blipFill>
          <a:blip r:embed="rId3">
            <a:alphaModFix/>
          </a:blip>
          <a:stretch>
            <a:fillRect/>
          </a:stretch>
        </p:blipFill>
        <p:spPr>
          <a:xfrm>
            <a:off x="78550" y="3052250"/>
            <a:ext cx="8582325" cy="1002150"/>
          </a:xfrm>
          <a:prstGeom prst="rect">
            <a:avLst/>
          </a:prstGeom>
          <a:noFill/>
          <a:ln>
            <a:noFill/>
          </a:ln>
        </p:spPr>
      </p:pic>
      <p:sp>
        <p:nvSpPr>
          <p:cNvPr id="144" name="Google Shape;144;g28aebc4af24_0_18"/>
          <p:cNvSpPr txBox="1"/>
          <p:nvPr/>
        </p:nvSpPr>
        <p:spPr>
          <a:xfrm>
            <a:off x="5818900" y="3834425"/>
            <a:ext cx="2424600" cy="150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a:solidFill>
                  <a:schemeClr val="dk1"/>
                </a:solidFill>
                <a:latin typeface="Calibri"/>
                <a:ea typeface="Calibri"/>
                <a:cs typeface="Calibri"/>
                <a:sym typeface="Calibri"/>
              </a:rPr>
              <a:t>π: LLM policy </a:t>
            </a:r>
            <a:endParaRPr sz="2200" dirty="0">
              <a:solidFill>
                <a:schemeClr val="dk1"/>
              </a:solidFill>
              <a:latin typeface="Calibri"/>
              <a:ea typeface="Calibri"/>
              <a:cs typeface="Calibri"/>
              <a:sym typeface="Calibri"/>
            </a:endParaRPr>
          </a:p>
          <a:p>
            <a:pPr marL="0" lvl="0" indent="0" algn="l" rtl="0">
              <a:spcBef>
                <a:spcPts val="0"/>
              </a:spcBef>
              <a:spcAft>
                <a:spcPts val="0"/>
              </a:spcAft>
              <a:buNone/>
            </a:pPr>
            <a:r>
              <a:rPr lang="en-US" sz="2200" dirty="0">
                <a:solidFill>
                  <a:schemeClr val="dk1"/>
                </a:solidFill>
                <a:latin typeface="Calibri"/>
                <a:ea typeface="Calibri"/>
                <a:cs typeface="Calibri"/>
                <a:sym typeface="Calibri"/>
              </a:rPr>
              <a:t>πθ : Base LLM</a:t>
            </a:r>
            <a:endParaRPr sz="2200" dirty="0">
              <a:solidFill>
                <a:schemeClr val="dk1"/>
              </a:solidFill>
              <a:latin typeface="Calibri"/>
              <a:ea typeface="Calibri"/>
              <a:cs typeface="Calibri"/>
              <a:sym typeface="Calibri"/>
            </a:endParaRPr>
          </a:p>
          <a:p>
            <a:pPr marL="0" lvl="0" indent="0" algn="l" rtl="0">
              <a:spcBef>
                <a:spcPts val="0"/>
              </a:spcBef>
              <a:spcAft>
                <a:spcPts val="0"/>
              </a:spcAft>
              <a:buNone/>
            </a:pPr>
            <a:r>
              <a:rPr lang="en-US" sz="2200" dirty="0">
                <a:solidFill>
                  <a:schemeClr val="dk1"/>
                </a:solidFill>
                <a:latin typeface="Calibri"/>
                <a:ea typeface="Calibri"/>
                <a:cs typeface="Calibri"/>
                <a:sym typeface="Calibri"/>
              </a:rPr>
              <a:t>x: prompt </a:t>
            </a:r>
            <a:endParaRPr sz="2200" dirty="0">
              <a:solidFill>
                <a:schemeClr val="dk1"/>
              </a:solidFill>
              <a:latin typeface="Calibri"/>
              <a:ea typeface="Calibri"/>
              <a:cs typeface="Calibri"/>
              <a:sym typeface="Calibri"/>
            </a:endParaRPr>
          </a:p>
          <a:p>
            <a:pPr marL="0" lvl="0" indent="0" algn="l" rtl="0">
              <a:spcBef>
                <a:spcPts val="0"/>
              </a:spcBef>
              <a:spcAft>
                <a:spcPts val="0"/>
              </a:spcAft>
              <a:buNone/>
            </a:pPr>
            <a:r>
              <a:rPr lang="en-US" sz="2200" dirty="0">
                <a:solidFill>
                  <a:schemeClr val="dk1"/>
                </a:solidFill>
                <a:latin typeface="Calibri"/>
                <a:ea typeface="Calibri"/>
                <a:cs typeface="Calibri"/>
                <a:sym typeface="Calibri"/>
              </a:rPr>
              <a:t>y: completion</a:t>
            </a:r>
            <a:endParaRPr sz="2200" dirty="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2">
                                            <p:txEl>
                                              <p:pRg st="0" end="0"/>
                                            </p:txEl>
                                          </p:spTgt>
                                        </p:tgtEl>
                                        <p:attrNameLst>
                                          <p:attrName>style.visibility</p:attrName>
                                        </p:attrNameLst>
                                      </p:cBhvr>
                                      <p:to>
                                        <p:strVal val="visible"/>
                                      </p:to>
                                    </p:set>
                                    <p:animEffect transition="in" filter="fade">
                                      <p:cBhvr>
                                        <p:cTn id="7" dur="500"/>
                                        <p:tgtEl>
                                          <p:spTgt spid="14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2">
                                            <p:txEl>
                                              <p:pRg st="1" end="1"/>
                                            </p:txEl>
                                          </p:spTgt>
                                        </p:tgtEl>
                                        <p:attrNameLst>
                                          <p:attrName>style.visibility</p:attrName>
                                        </p:attrNameLst>
                                      </p:cBhvr>
                                      <p:to>
                                        <p:strVal val="visible"/>
                                      </p:to>
                                    </p:set>
                                    <p:animEffect transition="in" filter="fade">
                                      <p:cBhvr>
                                        <p:cTn id="10" dur="500"/>
                                        <p:tgtEl>
                                          <p:spTgt spid="14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2">
                                            <p:txEl>
                                              <p:pRg st="3" end="3"/>
                                            </p:txEl>
                                          </p:spTgt>
                                        </p:tgtEl>
                                        <p:attrNameLst>
                                          <p:attrName>style.visibility</p:attrName>
                                        </p:attrNameLst>
                                      </p:cBhvr>
                                      <p:to>
                                        <p:strVal val="visible"/>
                                      </p:to>
                                    </p:set>
                                    <p:animEffect transition="in" filter="fade">
                                      <p:cBhvr>
                                        <p:cTn id="15" dur="500"/>
                                        <p:tgtEl>
                                          <p:spTgt spid="142">
                                            <p:txEl>
                                              <p:pRg st="3" end="3"/>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143"/>
                                        </p:tgtEl>
                                        <p:attrNameLst>
                                          <p:attrName>style.visibility</p:attrName>
                                        </p:attrNameLst>
                                      </p:cBhvr>
                                      <p:to>
                                        <p:strVal val="visible"/>
                                      </p:to>
                                    </p:set>
                                    <p:animEffect transition="in" filter="wipe(down)">
                                      <p:cBhvr>
                                        <p:cTn id="18" dur="500"/>
                                        <p:tgtEl>
                                          <p:spTgt spid="143"/>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144"/>
                                        </p:tgtEl>
                                        <p:attrNameLst>
                                          <p:attrName>style.visibility</p:attrName>
                                        </p:attrNameLst>
                                      </p:cBhvr>
                                      <p:to>
                                        <p:strVal val="visible"/>
                                      </p:to>
                                    </p:set>
                                    <p:animEffect transition="in" filter="wipe(down)">
                                      <p:cBhvr>
                                        <p:cTn id="21" dur="5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uiExpand="1" build="p"/>
      <p:bldP spid="14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28aebc4af24_0_27"/>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Reward Modelling</a:t>
            </a:r>
            <a:endParaRPr/>
          </a:p>
        </p:txBody>
      </p:sp>
      <p:sp>
        <p:nvSpPr>
          <p:cNvPr id="151" name="Google Shape;151;g28aebc4af24_0_27"/>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sz="2200" dirty="0"/>
              <a:t>Can we just use supervised learning on scores? </a:t>
            </a:r>
            <a:endParaRPr sz="2200" dirty="0"/>
          </a:p>
          <a:p>
            <a:pPr marL="0" lvl="0" indent="0" algn="l" rtl="0">
              <a:spcBef>
                <a:spcPts val="480"/>
              </a:spcBef>
              <a:spcAft>
                <a:spcPts val="0"/>
              </a:spcAft>
              <a:buNone/>
            </a:pPr>
            <a:r>
              <a:rPr lang="en-US" sz="2200" dirty="0"/>
              <a:t>● Assigning a scalar reward of how good a response is did not work </a:t>
            </a:r>
            <a:endParaRPr sz="2200" dirty="0"/>
          </a:p>
          <a:p>
            <a:pPr marL="0" lvl="0" indent="0" algn="l" rtl="0">
              <a:spcBef>
                <a:spcPts val="480"/>
              </a:spcBef>
              <a:spcAft>
                <a:spcPts val="0"/>
              </a:spcAft>
              <a:buNone/>
            </a:pPr>
            <a:r>
              <a:rPr lang="en-US" sz="2200" dirty="0"/>
              <a:t>● Pairwise preferences are easy to collect and worked!</a:t>
            </a:r>
            <a:endParaRPr sz="2200" dirty="0"/>
          </a:p>
          <a:p>
            <a:pPr marL="0" lvl="0" indent="0" algn="l" rtl="0">
              <a:spcBef>
                <a:spcPts val="480"/>
              </a:spcBef>
              <a:spcAft>
                <a:spcPts val="0"/>
              </a:spcAft>
              <a:buNone/>
            </a:pPr>
            <a:endParaRPr sz="2200" dirty="0"/>
          </a:p>
        </p:txBody>
      </p:sp>
      <p:pic>
        <p:nvPicPr>
          <p:cNvPr id="152" name="Google Shape;152;g28aebc4af24_0_27"/>
          <p:cNvPicPr preferRelativeResize="0"/>
          <p:nvPr/>
        </p:nvPicPr>
        <p:blipFill>
          <a:blip r:embed="rId3">
            <a:alphaModFix/>
          </a:blip>
          <a:stretch>
            <a:fillRect/>
          </a:stretch>
        </p:blipFill>
        <p:spPr>
          <a:xfrm>
            <a:off x="-7300" y="3364241"/>
            <a:ext cx="9144002" cy="234891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1">
                                            <p:txEl>
                                              <p:pRg st="0" end="0"/>
                                            </p:txEl>
                                          </p:spTgt>
                                        </p:tgtEl>
                                        <p:attrNameLst>
                                          <p:attrName>style.visibility</p:attrName>
                                        </p:attrNameLst>
                                      </p:cBhvr>
                                      <p:to>
                                        <p:strVal val="visible"/>
                                      </p:to>
                                    </p:set>
                                    <p:animEffect transition="in" filter="fade">
                                      <p:cBhvr>
                                        <p:cTn id="7" dur="500"/>
                                        <p:tgtEl>
                                          <p:spTgt spid="15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1">
                                            <p:txEl>
                                              <p:pRg st="1" end="1"/>
                                            </p:txEl>
                                          </p:spTgt>
                                        </p:tgtEl>
                                        <p:attrNameLst>
                                          <p:attrName>style.visibility</p:attrName>
                                        </p:attrNameLst>
                                      </p:cBhvr>
                                      <p:to>
                                        <p:strVal val="visible"/>
                                      </p:to>
                                    </p:set>
                                    <p:animEffect transition="in" filter="fade">
                                      <p:cBhvr>
                                        <p:cTn id="12" dur="500"/>
                                        <p:tgtEl>
                                          <p:spTgt spid="151">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51">
                                            <p:txEl>
                                              <p:pRg st="2" end="2"/>
                                            </p:txEl>
                                          </p:spTgt>
                                        </p:tgtEl>
                                        <p:attrNameLst>
                                          <p:attrName>style.visibility</p:attrName>
                                        </p:attrNameLst>
                                      </p:cBhvr>
                                      <p:to>
                                        <p:strVal val="visible"/>
                                      </p:to>
                                    </p:set>
                                    <p:animEffect transition="in" filter="fade">
                                      <p:cBhvr>
                                        <p:cTn id="15" dur="500"/>
                                        <p:tgtEl>
                                          <p:spTgt spid="151">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152"/>
                                        </p:tgtEl>
                                        <p:attrNameLst>
                                          <p:attrName>style.visibility</p:attrName>
                                        </p:attrNameLst>
                                      </p:cBhvr>
                                      <p:to>
                                        <p:strVal val="visible"/>
                                      </p:to>
                                    </p:set>
                                    <p:animEffect transition="in" filter="wipe(down)">
                                      <p:cBhvr>
                                        <p:cTn id="20"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g28aebc4af24_0_35"/>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Objective Optimization (RLHF)</a:t>
            </a:r>
            <a:endParaRPr/>
          </a:p>
        </p:txBody>
      </p:sp>
      <p:sp>
        <p:nvSpPr>
          <p:cNvPr id="159" name="Google Shape;159;g28aebc4af24_0_35"/>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dirty="0"/>
              <a:t>Since, the reward values are discrete values(binary 0/1) or absolute rewards </a:t>
            </a:r>
            <a:r>
              <a:rPr lang="en-US" dirty="0" err="1"/>
              <a:t>eg</a:t>
            </a:r>
            <a:r>
              <a:rPr lang="en-US" dirty="0"/>
              <a:t> between (1-100) we need to make the loss function differentiable.</a:t>
            </a:r>
            <a:endParaRPr dirty="0"/>
          </a:p>
          <a:p>
            <a:pPr marL="0" lvl="0" indent="0" algn="l" rtl="0">
              <a:spcBef>
                <a:spcPts val="480"/>
              </a:spcBef>
              <a:spcAft>
                <a:spcPts val="0"/>
              </a:spcAft>
              <a:buNone/>
            </a:pPr>
            <a:r>
              <a:rPr lang="en-US" dirty="0"/>
              <a:t>That's where we use Reinforcement Learning !  </a:t>
            </a:r>
            <a:endParaRPr dirty="0"/>
          </a:p>
          <a:p>
            <a:pPr marL="0" lvl="0" indent="0" algn="l" rtl="0">
              <a:spcBef>
                <a:spcPts val="480"/>
              </a:spcBef>
              <a:spcAft>
                <a:spcPts val="0"/>
              </a:spcAft>
              <a:buNone/>
            </a:pPr>
            <a:endParaRPr dirty="0"/>
          </a:p>
        </p:txBody>
      </p:sp>
      <p:pic>
        <p:nvPicPr>
          <p:cNvPr id="160" name="Google Shape;160;g28aebc4af24_0_35"/>
          <p:cNvPicPr preferRelativeResize="0"/>
          <p:nvPr/>
        </p:nvPicPr>
        <p:blipFill>
          <a:blip r:embed="rId3">
            <a:alphaModFix/>
          </a:blip>
          <a:stretch>
            <a:fillRect/>
          </a:stretch>
        </p:blipFill>
        <p:spPr>
          <a:xfrm>
            <a:off x="697375" y="2797275"/>
            <a:ext cx="7252568" cy="3600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9">
                                            <p:txEl>
                                              <p:pRg st="0" end="0"/>
                                            </p:txEl>
                                          </p:spTgt>
                                        </p:tgtEl>
                                        <p:attrNameLst>
                                          <p:attrName>style.visibility</p:attrName>
                                        </p:attrNameLst>
                                      </p:cBhvr>
                                      <p:to>
                                        <p:strVal val="visible"/>
                                      </p:to>
                                    </p:set>
                                    <p:animEffect transition="in" filter="fade">
                                      <p:cBhvr>
                                        <p:cTn id="7" dur="500"/>
                                        <p:tgtEl>
                                          <p:spTgt spid="15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9">
                                            <p:txEl>
                                              <p:pRg st="1" end="1"/>
                                            </p:txEl>
                                          </p:spTgt>
                                        </p:tgtEl>
                                        <p:attrNameLst>
                                          <p:attrName>style.visibility</p:attrName>
                                        </p:attrNameLst>
                                      </p:cBhvr>
                                      <p:to>
                                        <p:strVal val="visible"/>
                                      </p:to>
                                    </p:set>
                                    <p:animEffect transition="in" filter="fade">
                                      <p:cBhvr>
                                        <p:cTn id="12" dur="500"/>
                                        <p:tgtEl>
                                          <p:spTgt spid="159">
                                            <p:txEl>
                                              <p:pRg st="1" end="1"/>
                                            </p:txEl>
                                          </p:spTgt>
                                        </p:tgtEl>
                                      </p:cBhvr>
                                    </p:animEffect>
                                  </p:childTnLst>
                                </p:cTn>
                              </p:par>
                              <p:par>
                                <p:cTn id="13" presetID="53" presetClass="entr" presetSubtype="16" fill="hold" nodeType="withEffect">
                                  <p:stCondLst>
                                    <p:cond delay="0"/>
                                  </p:stCondLst>
                                  <p:childTnLst>
                                    <p:set>
                                      <p:cBhvr>
                                        <p:cTn id="14" dur="1" fill="hold">
                                          <p:stCondLst>
                                            <p:cond delay="0"/>
                                          </p:stCondLst>
                                        </p:cTn>
                                        <p:tgtEl>
                                          <p:spTgt spid="160"/>
                                        </p:tgtEl>
                                        <p:attrNameLst>
                                          <p:attrName>style.visibility</p:attrName>
                                        </p:attrNameLst>
                                      </p:cBhvr>
                                      <p:to>
                                        <p:strVal val="visible"/>
                                      </p:to>
                                    </p:set>
                                    <p:anim calcmode="lin" valueType="num">
                                      <p:cBhvr>
                                        <p:cTn id="15" dur="500" fill="hold"/>
                                        <p:tgtEl>
                                          <p:spTgt spid="160"/>
                                        </p:tgtEl>
                                        <p:attrNameLst>
                                          <p:attrName>ppt_w</p:attrName>
                                        </p:attrNameLst>
                                      </p:cBhvr>
                                      <p:tavLst>
                                        <p:tav tm="0">
                                          <p:val>
                                            <p:fltVal val="0"/>
                                          </p:val>
                                        </p:tav>
                                        <p:tav tm="100000">
                                          <p:val>
                                            <p:strVal val="#ppt_w"/>
                                          </p:val>
                                        </p:tav>
                                      </p:tavLst>
                                    </p:anim>
                                    <p:anim calcmode="lin" valueType="num">
                                      <p:cBhvr>
                                        <p:cTn id="16" dur="500" fill="hold"/>
                                        <p:tgtEl>
                                          <p:spTgt spid="160"/>
                                        </p:tgtEl>
                                        <p:attrNameLst>
                                          <p:attrName>ppt_h</p:attrName>
                                        </p:attrNameLst>
                                      </p:cBhvr>
                                      <p:tavLst>
                                        <p:tav tm="0">
                                          <p:val>
                                            <p:fltVal val="0"/>
                                          </p:val>
                                        </p:tav>
                                        <p:tav tm="100000">
                                          <p:val>
                                            <p:strVal val="#ppt_h"/>
                                          </p:val>
                                        </p:tav>
                                      </p:tavLst>
                                    </p:anim>
                                    <p:animEffect transition="in" filter="fade">
                                      <p:cBhvr>
                                        <p:cTn id="17" dur="500"/>
                                        <p:tgtEl>
                                          <p:spTgt spid="1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2f876c1fc71_1_6"/>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RLHF Training Loop</a:t>
            </a:r>
            <a:endParaRPr/>
          </a:p>
        </p:txBody>
      </p:sp>
      <p:sp>
        <p:nvSpPr>
          <p:cNvPr id="167" name="Google Shape;167;g2f876c1fc71_1_6"/>
          <p:cNvSpPr txBox="1">
            <a:spLocks noGrp="1"/>
          </p:cNvSpPr>
          <p:nvPr>
            <p:ph type="body" idx="1"/>
          </p:nvPr>
        </p:nvSpPr>
        <p:spPr>
          <a:xfrm>
            <a:off x="261933" y="5943600"/>
            <a:ext cx="8768100" cy="554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IN" sz="1600" dirty="0">
                <a:hlinkClick r:id="rId3"/>
              </a:rPr>
              <a:t>https://proceedings.neurips.cc/paper/2020/file/1f89885d556929e98d3ef9b86448f951-Paper.pdf</a:t>
            </a:r>
            <a:endParaRPr sz="1600" dirty="0"/>
          </a:p>
        </p:txBody>
      </p:sp>
      <p:pic>
        <p:nvPicPr>
          <p:cNvPr id="168" name="Google Shape;168;g2f876c1fc71_1_6"/>
          <p:cNvPicPr preferRelativeResize="0"/>
          <p:nvPr/>
        </p:nvPicPr>
        <p:blipFill>
          <a:blip r:embed="rId4">
            <a:alphaModFix/>
          </a:blip>
          <a:stretch>
            <a:fillRect/>
          </a:stretch>
        </p:blipFill>
        <p:spPr>
          <a:xfrm>
            <a:off x="440350" y="1866900"/>
            <a:ext cx="7886700" cy="4076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g28aebc4af24_0_41"/>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1100"/>
              <a:buFont typeface="Arial"/>
              <a:buNone/>
            </a:pPr>
            <a:r>
              <a:rPr lang="en-US"/>
              <a:t>Objective Optimization (DPO)</a:t>
            </a:r>
            <a:endParaRPr/>
          </a:p>
        </p:txBody>
      </p:sp>
      <p:sp>
        <p:nvSpPr>
          <p:cNvPr id="175" name="Google Shape;175;g28aebc4af24_0_41"/>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dirty="0"/>
              <a:t>What if we directly apply </a:t>
            </a:r>
            <a:r>
              <a:rPr lang="en-US" dirty="0" err="1"/>
              <a:t>gradiant</a:t>
            </a:r>
            <a:r>
              <a:rPr lang="en-US" dirty="0"/>
              <a:t> ascent on the training objective? </a:t>
            </a:r>
            <a:endParaRPr dirty="0"/>
          </a:p>
          <a:p>
            <a:pPr marL="0" lvl="0" indent="0" algn="l" rtl="0">
              <a:spcBef>
                <a:spcPts val="480"/>
              </a:spcBef>
              <a:spcAft>
                <a:spcPts val="0"/>
              </a:spcAft>
              <a:buNone/>
            </a:pPr>
            <a:r>
              <a:rPr lang="en-US" b="1" dirty="0"/>
              <a:t>Answer : </a:t>
            </a:r>
            <a:r>
              <a:rPr lang="en-US" dirty="0"/>
              <a:t>Use DPO(Not really RL).The model is directly optimized using human preferences.</a:t>
            </a:r>
            <a:endParaRPr dirty="0"/>
          </a:p>
          <a:p>
            <a:pPr marL="0" lvl="0" indent="0" algn="l" rtl="0">
              <a:spcBef>
                <a:spcPts val="480"/>
              </a:spcBef>
              <a:spcAft>
                <a:spcPts val="0"/>
              </a:spcAft>
              <a:buNone/>
            </a:pPr>
            <a:r>
              <a:rPr lang="en-US" dirty="0"/>
              <a:t> </a:t>
            </a:r>
            <a:endParaRPr dirty="0"/>
          </a:p>
        </p:txBody>
      </p:sp>
      <p:pic>
        <p:nvPicPr>
          <p:cNvPr id="176" name="Google Shape;176;g28aebc4af24_0_41"/>
          <p:cNvPicPr preferRelativeResize="0"/>
          <p:nvPr/>
        </p:nvPicPr>
        <p:blipFill>
          <a:blip r:embed="rId3">
            <a:alphaModFix/>
          </a:blip>
          <a:stretch>
            <a:fillRect/>
          </a:stretch>
        </p:blipFill>
        <p:spPr>
          <a:xfrm>
            <a:off x="418100" y="2802000"/>
            <a:ext cx="7633026" cy="3595275"/>
          </a:xfrm>
          <a:prstGeom prst="rect">
            <a:avLst/>
          </a:prstGeom>
          <a:noFill/>
          <a:ln>
            <a:noFill/>
          </a:ln>
        </p:spPr>
      </p:pic>
      <p:sp>
        <p:nvSpPr>
          <p:cNvPr id="2" name="TextBox 1">
            <a:extLst>
              <a:ext uri="{FF2B5EF4-FFF2-40B4-BE49-F238E27FC236}">
                <a16:creationId xmlns:a16="http://schemas.microsoft.com/office/drawing/2014/main" id="{50453A43-0498-5A87-D2DF-9CC6D27AFDA2}"/>
              </a:ext>
            </a:extLst>
          </p:cNvPr>
          <p:cNvSpPr txBox="1"/>
          <p:nvPr/>
        </p:nvSpPr>
        <p:spPr>
          <a:xfrm>
            <a:off x="3141080" y="6347233"/>
            <a:ext cx="5053796" cy="307777"/>
          </a:xfrm>
          <a:prstGeom prst="rect">
            <a:avLst/>
          </a:prstGeom>
          <a:noFill/>
        </p:spPr>
        <p:txBody>
          <a:bodyPr wrap="square" rtlCol="0">
            <a:spAutoFit/>
          </a:bodyPr>
          <a:lstStyle/>
          <a:p>
            <a:r>
              <a:rPr lang="en-IN" dirty="0">
                <a:hlinkClick r:id="rId4"/>
              </a:rPr>
              <a:t>https://arxiv.org/pdf/2305.18290</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5">
                                            <p:txEl>
                                              <p:pRg st="0" end="0"/>
                                            </p:txEl>
                                          </p:spTgt>
                                        </p:tgtEl>
                                        <p:attrNameLst>
                                          <p:attrName>style.visibility</p:attrName>
                                        </p:attrNameLst>
                                      </p:cBhvr>
                                      <p:to>
                                        <p:strVal val="visible"/>
                                      </p:to>
                                    </p:set>
                                    <p:animEffect transition="in" filter="fade">
                                      <p:cBhvr>
                                        <p:cTn id="7" dur="500"/>
                                        <p:tgtEl>
                                          <p:spTgt spid="1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5">
                                            <p:txEl>
                                              <p:pRg st="1" end="1"/>
                                            </p:txEl>
                                          </p:spTgt>
                                        </p:tgtEl>
                                        <p:attrNameLst>
                                          <p:attrName>style.visibility</p:attrName>
                                        </p:attrNameLst>
                                      </p:cBhvr>
                                      <p:to>
                                        <p:strVal val="visible"/>
                                      </p:to>
                                    </p:set>
                                    <p:animEffect transition="in" filter="fade">
                                      <p:cBhvr>
                                        <p:cTn id="12" dur="500"/>
                                        <p:tgtEl>
                                          <p:spTgt spid="175">
                                            <p:txEl>
                                              <p:pRg st="1" end="1"/>
                                            </p:txEl>
                                          </p:spTgt>
                                        </p:tgtEl>
                                      </p:cBhvr>
                                    </p:animEffect>
                                  </p:childTnLst>
                                </p:cTn>
                              </p:par>
                              <p:par>
                                <p:cTn id="13" presetID="53" presetClass="entr" presetSubtype="16" fill="hold" nodeType="withEffect">
                                  <p:stCondLst>
                                    <p:cond delay="0"/>
                                  </p:stCondLst>
                                  <p:childTnLst>
                                    <p:set>
                                      <p:cBhvr>
                                        <p:cTn id="14" dur="1" fill="hold">
                                          <p:stCondLst>
                                            <p:cond delay="0"/>
                                          </p:stCondLst>
                                        </p:cTn>
                                        <p:tgtEl>
                                          <p:spTgt spid="176"/>
                                        </p:tgtEl>
                                        <p:attrNameLst>
                                          <p:attrName>style.visibility</p:attrName>
                                        </p:attrNameLst>
                                      </p:cBhvr>
                                      <p:to>
                                        <p:strVal val="visible"/>
                                      </p:to>
                                    </p:set>
                                    <p:anim calcmode="lin" valueType="num">
                                      <p:cBhvr>
                                        <p:cTn id="15" dur="500" fill="hold"/>
                                        <p:tgtEl>
                                          <p:spTgt spid="176"/>
                                        </p:tgtEl>
                                        <p:attrNameLst>
                                          <p:attrName>ppt_w</p:attrName>
                                        </p:attrNameLst>
                                      </p:cBhvr>
                                      <p:tavLst>
                                        <p:tav tm="0">
                                          <p:val>
                                            <p:fltVal val="0"/>
                                          </p:val>
                                        </p:tav>
                                        <p:tav tm="100000">
                                          <p:val>
                                            <p:strVal val="#ppt_w"/>
                                          </p:val>
                                        </p:tav>
                                      </p:tavLst>
                                    </p:anim>
                                    <p:anim calcmode="lin" valueType="num">
                                      <p:cBhvr>
                                        <p:cTn id="16" dur="500" fill="hold"/>
                                        <p:tgtEl>
                                          <p:spTgt spid="176"/>
                                        </p:tgtEl>
                                        <p:attrNameLst>
                                          <p:attrName>ppt_h</p:attrName>
                                        </p:attrNameLst>
                                      </p:cBhvr>
                                      <p:tavLst>
                                        <p:tav tm="0">
                                          <p:val>
                                            <p:fltVal val="0"/>
                                          </p:val>
                                        </p:tav>
                                        <p:tav tm="100000">
                                          <p:val>
                                            <p:strVal val="#ppt_h"/>
                                          </p:val>
                                        </p:tav>
                                      </p:tavLst>
                                    </p:anim>
                                    <p:animEffect transition="in" filter="fade">
                                      <p:cBhvr>
                                        <p:cTn id="17" dur="500"/>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28aebc4af24_0_47"/>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Sequence Likelihood Calibration</a:t>
            </a:r>
            <a:endParaRPr/>
          </a:p>
        </p:txBody>
      </p:sp>
      <p:sp>
        <p:nvSpPr>
          <p:cNvPr id="183" name="Google Shape;183;g28aebc4af24_0_47"/>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b="1" dirty="0"/>
              <a:t>DPO Objective Function :</a:t>
            </a:r>
            <a:r>
              <a:rPr lang="en-US" dirty="0"/>
              <a:t> Uses sigmoid loss on normalized likelihood (sigmoid-norm) to fit a logistic regression.</a:t>
            </a:r>
            <a:endParaRPr dirty="0"/>
          </a:p>
          <a:p>
            <a:pPr marL="0" lvl="0" indent="0" algn="l" rtl="0">
              <a:spcBef>
                <a:spcPts val="480"/>
              </a:spcBef>
              <a:spcAft>
                <a:spcPts val="0"/>
              </a:spcAft>
              <a:buNone/>
            </a:pPr>
            <a:endParaRPr dirty="0"/>
          </a:p>
          <a:p>
            <a:pPr marL="0" lvl="0" indent="0" algn="l" rtl="0">
              <a:spcBef>
                <a:spcPts val="480"/>
              </a:spcBef>
              <a:spcAft>
                <a:spcPts val="0"/>
              </a:spcAft>
              <a:buNone/>
            </a:pPr>
            <a:endParaRPr dirty="0"/>
          </a:p>
          <a:p>
            <a:pPr marL="0" lvl="0" indent="0" algn="l" rtl="0">
              <a:spcBef>
                <a:spcPts val="480"/>
              </a:spcBef>
              <a:spcAft>
                <a:spcPts val="0"/>
              </a:spcAft>
              <a:buNone/>
            </a:pPr>
            <a:endParaRPr dirty="0"/>
          </a:p>
          <a:p>
            <a:pPr marL="0" lvl="0" indent="0" algn="l" rtl="0">
              <a:spcBef>
                <a:spcPts val="480"/>
              </a:spcBef>
              <a:spcAft>
                <a:spcPts val="0"/>
              </a:spcAft>
              <a:buNone/>
            </a:pPr>
            <a:r>
              <a:rPr lang="en-US" b="1" dirty="0" err="1"/>
              <a:t>SLiC</a:t>
            </a:r>
            <a:r>
              <a:rPr lang="en-US" b="1" dirty="0"/>
              <a:t> Objective :</a:t>
            </a:r>
            <a:r>
              <a:rPr lang="en-US" dirty="0"/>
              <a:t> We use a hinge calibration loss.</a:t>
            </a:r>
            <a:endParaRPr dirty="0"/>
          </a:p>
          <a:p>
            <a:pPr marL="0" lvl="0" indent="0" algn="l" rtl="0">
              <a:spcBef>
                <a:spcPts val="480"/>
              </a:spcBef>
              <a:spcAft>
                <a:spcPts val="0"/>
              </a:spcAft>
              <a:buNone/>
            </a:pPr>
            <a:endParaRPr dirty="0"/>
          </a:p>
          <a:p>
            <a:pPr marL="0" lvl="0" indent="0" algn="l" rtl="0">
              <a:spcBef>
                <a:spcPts val="480"/>
              </a:spcBef>
              <a:spcAft>
                <a:spcPts val="0"/>
              </a:spcAft>
              <a:buNone/>
            </a:pPr>
            <a:endParaRPr dirty="0"/>
          </a:p>
          <a:p>
            <a:pPr marL="0" lvl="0" indent="0" algn="l" rtl="0">
              <a:spcBef>
                <a:spcPts val="480"/>
              </a:spcBef>
              <a:spcAft>
                <a:spcPts val="0"/>
              </a:spcAft>
              <a:buNone/>
            </a:pPr>
            <a:endParaRPr dirty="0"/>
          </a:p>
          <a:p>
            <a:pPr marL="0" lvl="0" indent="0" algn="l" rtl="0">
              <a:spcBef>
                <a:spcPts val="480"/>
              </a:spcBef>
              <a:spcAft>
                <a:spcPts val="0"/>
              </a:spcAft>
              <a:buNone/>
            </a:pPr>
            <a:r>
              <a:rPr lang="en-US" dirty="0"/>
              <a:t>The difference between </a:t>
            </a:r>
            <a:r>
              <a:rPr lang="en-US" dirty="0" err="1"/>
              <a:t>SLiC</a:t>
            </a:r>
            <a:r>
              <a:rPr lang="en-US" dirty="0"/>
              <a:t> and DPO is similar to that between SVM and Logistic regression</a:t>
            </a:r>
            <a:endParaRPr dirty="0"/>
          </a:p>
        </p:txBody>
      </p:sp>
      <p:pic>
        <p:nvPicPr>
          <p:cNvPr id="184" name="Google Shape;184;g28aebc4af24_0_47"/>
          <p:cNvPicPr preferRelativeResize="0"/>
          <p:nvPr/>
        </p:nvPicPr>
        <p:blipFill>
          <a:blip r:embed="rId3">
            <a:alphaModFix/>
          </a:blip>
          <a:stretch>
            <a:fillRect/>
          </a:stretch>
        </p:blipFill>
        <p:spPr>
          <a:xfrm>
            <a:off x="300800" y="2066300"/>
            <a:ext cx="8442150" cy="905525"/>
          </a:xfrm>
          <a:prstGeom prst="rect">
            <a:avLst/>
          </a:prstGeom>
          <a:noFill/>
          <a:ln>
            <a:noFill/>
          </a:ln>
        </p:spPr>
      </p:pic>
      <p:pic>
        <p:nvPicPr>
          <p:cNvPr id="185" name="Google Shape;185;g28aebc4af24_0_47"/>
          <p:cNvPicPr preferRelativeResize="0"/>
          <p:nvPr/>
        </p:nvPicPr>
        <p:blipFill>
          <a:blip r:embed="rId4">
            <a:alphaModFix/>
          </a:blip>
          <a:stretch>
            <a:fillRect/>
          </a:stretch>
        </p:blipFill>
        <p:spPr>
          <a:xfrm>
            <a:off x="180650" y="4039800"/>
            <a:ext cx="8562298" cy="817745"/>
          </a:xfrm>
          <a:prstGeom prst="rect">
            <a:avLst/>
          </a:prstGeom>
          <a:noFill/>
          <a:ln>
            <a:noFill/>
          </a:ln>
        </p:spPr>
      </p:pic>
      <p:sp>
        <p:nvSpPr>
          <p:cNvPr id="2" name="TextBox 1">
            <a:extLst>
              <a:ext uri="{FF2B5EF4-FFF2-40B4-BE49-F238E27FC236}">
                <a16:creationId xmlns:a16="http://schemas.microsoft.com/office/drawing/2014/main" id="{AE8651A7-3121-150E-1047-A3772B20AA59}"/>
              </a:ext>
            </a:extLst>
          </p:cNvPr>
          <p:cNvSpPr txBox="1"/>
          <p:nvPr/>
        </p:nvSpPr>
        <p:spPr>
          <a:xfrm>
            <a:off x="3057056" y="6077214"/>
            <a:ext cx="2766060" cy="307777"/>
          </a:xfrm>
          <a:prstGeom prst="rect">
            <a:avLst/>
          </a:prstGeom>
          <a:noFill/>
        </p:spPr>
        <p:txBody>
          <a:bodyPr wrap="square" rtlCol="0">
            <a:spAutoFit/>
          </a:bodyPr>
          <a:lstStyle/>
          <a:p>
            <a:r>
              <a:rPr lang="en-IN" dirty="0">
                <a:hlinkClick r:id="rId5"/>
              </a:rPr>
              <a:t>https://arxiv.org/pdf/2305.10425</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3">
                                            <p:txEl>
                                              <p:pRg st="0" end="0"/>
                                            </p:txEl>
                                          </p:spTgt>
                                        </p:tgtEl>
                                        <p:attrNameLst>
                                          <p:attrName>style.visibility</p:attrName>
                                        </p:attrNameLst>
                                      </p:cBhvr>
                                      <p:to>
                                        <p:strVal val="visible"/>
                                      </p:to>
                                    </p:set>
                                    <p:animEffect transition="in" filter="fade">
                                      <p:cBhvr>
                                        <p:cTn id="7" dur="500"/>
                                        <p:tgtEl>
                                          <p:spTgt spid="18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wipe(down)">
                                      <p:cBhvr>
                                        <p:cTn id="10" dur="500"/>
                                        <p:tgtEl>
                                          <p:spTgt spid="18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83">
                                            <p:txEl>
                                              <p:pRg st="4" end="4"/>
                                            </p:txEl>
                                          </p:spTgt>
                                        </p:tgtEl>
                                        <p:attrNameLst>
                                          <p:attrName>style.visibility</p:attrName>
                                        </p:attrNameLst>
                                      </p:cBhvr>
                                      <p:to>
                                        <p:strVal val="visible"/>
                                      </p:to>
                                    </p:set>
                                    <p:animEffect transition="in" filter="fade">
                                      <p:cBhvr>
                                        <p:cTn id="15" dur="500"/>
                                        <p:tgtEl>
                                          <p:spTgt spid="183">
                                            <p:txEl>
                                              <p:pRg st="4" end="4"/>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185"/>
                                        </p:tgtEl>
                                        <p:attrNameLst>
                                          <p:attrName>style.visibility</p:attrName>
                                        </p:attrNameLst>
                                      </p:cBhvr>
                                      <p:to>
                                        <p:strVal val="visible"/>
                                      </p:to>
                                    </p:set>
                                    <p:animEffect transition="in" filter="wipe(down)">
                                      <p:cBhvr>
                                        <p:cTn id="18" dur="500"/>
                                        <p:tgtEl>
                                          <p:spTgt spid="18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83">
                                            <p:txEl>
                                              <p:pRg st="8" end="8"/>
                                            </p:txEl>
                                          </p:spTgt>
                                        </p:tgtEl>
                                        <p:attrNameLst>
                                          <p:attrName>style.visibility</p:attrName>
                                        </p:attrNameLst>
                                      </p:cBhvr>
                                      <p:to>
                                        <p:strVal val="visible"/>
                                      </p:to>
                                    </p:set>
                                    <p:animEffect transition="in" filter="fade">
                                      <p:cBhvr>
                                        <p:cTn id="23" dur="500"/>
                                        <p:tgtEl>
                                          <p:spTgt spid="18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30401328087_0_1"/>
          <p:cNvSpPr txBox="1">
            <a:spLocks noGrp="1"/>
          </p:cNvSpPr>
          <p:nvPr>
            <p:ph type="title"/>
          </p:nvPr>
        </p:nvSpPr>
        <p:spPr>
          <a:xfrm>
            <a:off x="108350" y="58150"/>
            <a:ext cx="7915200" cy="84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Training Models with Preference Data</a:t>
            </a:r>
            <a:endParaRPr/>
          </a:p>
        </p:txBody>
      </p:sp>
      <p:sp>
        <p:nvSpPr>
          <p:cNvPr id="192" name="Google Shape;192;g30401328087_0_1"/>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b="1" dirty="0"/>
              <a:t>Goal </a:t>
            </a:r>
            <a:r>
              <a:rPr lang="en-US" dirty="0"/>
              <a:t>: Align the model's behavior with human preferences.</a:t>
            </a:r>
            <a:endParaRPr dirty="0"/>
          </a:p>
          <a:p>
            <a:pPr marL="0" lvl="0" indent="0" algn="l" rtl="0">
              <a:spcBef>
                <a:spcPts val="480"/>
              </a:spcBef>
              <a:spcAft>
                <a:spcPts val="0"/>
              </a:spcAft>
              <a:buNone/>
            </a:pPr>
            <a:endParaRPr dirty="0"/>
          </a:p>
          <a:p>
            <a:pPr marL="457200" lvl="0" indent="-381000" algn="l" rtl="0">
              <a:spcBef>
                <a:spcPts val="480"/>
              </a:spcBef>
              <a:spcAft>
                <a:spcPts val="0"/>
              </a:spcAft>
              <a:buSzPts val="2400"/>
              <a:buAutoNum type="arabicPeriod"/>
            </a:pPr>
            <a:r>
              <a:rPr lang="en-US" b="1" dirty="0"/>
              <a:t>Ideal Dataset : </a:t>
            </a:r>
            <a:endParaRPr sz="1800" dirty="0"/>
          </a:p>
          <a:p>
            <a:pPr marL="457200" lvl="0" indent="0" algn="l" rtl="0">
              <a:spcBef>
                <a:spcPts val="480"/>
              </a:spcBef>
              <a:spcAft>
                <a:spcPts val="0"/>
              </a:spcAft>
              <a:buNone/>
            </a:pPr>
            <a:endParaRPr sz="1800" dirty="0"/>
          </a:p>
          <a:p>
            <a:pPr marL="457200" lvl="0" indent="0" algn="l" rtl="0">
              <a:spcBef>
                <a:spcPts val="480"/>
              </a:spcBef>
              <a:spcAft>
                <a:spcPts val="0"/>
              </a:spcAft>
              <a:buNone/>
            </a:pPr>
            <a:endParaRPr dirty="0"/>
          </a:p>
          <a:p>
            <a:pPr marL="457200" lvl="0" indent="-381000" algn="l" rtl="0">
              <a:spcBef>
                <a:spcPts val="480"/>
              </a:spcBef>
              <a:spcAft>
                <a:spcPts val="0"/>
              </a:spcAft>
              <a:buSzPts val="2400"/>
              <a:buAutoNum type="arabicPeriod"/>
            </a:pPr>
            <a:r>
              <a:rPr lang="en-US" b="1" dirty="0"/>
              <a:t>Real-World Dataset : </a:t>
            </a:r>
            <a:endParaRPr b="1" dirty="0"/>
          </a:p>
          <a:p>
            <a:pPr marL="1371600" lvl="0" indent="0" algn="l" rtl="0">
              <a:spcBef>
                <a:spcPts val="480"/>
              </a:spcBef>
              <a:spcAft>
                <a:spcPts val="0"/>
              </a:spcAft>
              <a:buNone/>
            </a:pPr>
            <a:endParaRPr sz="1800" dirty="0"/>
          </a:p>
          <a:p>
            <a:pPr marL="1371600" lvl="0" indent="0" algn="l" rtl="0">
              <a:spcBef>
                <a:spcPts val="480"/>
              </a:spcBef>
              <a:spcAft>
                <a:spcPts val="0"/>
              </a:spcAft>
              <a:buNone/>
            </a:pPr>
            <a:endParaRPr sz="1800" dirty="0"/>
          </a:p>
          <a:p>
            <a:pPr marL="457200" lvl="0" indent="0" algn="l" rtl="0">
              <a:spcBef>
                <a:spcPts val="0"/>
              </a:spcBef>
              <a:spcAft>
                <a:spcPts val="0"/>
              </a:spcAft>
              <a:buNone/>
            </a:pPr>
            <a:r>
              <a:rPr lang="en-US" b="1" dirty="0">
                <a:latin typeface="Calibri"/>
                <a:ea typeface="Calibri"/>
                <a:cs typeface="Calibri"/>
                <a:sym typeface="Calibri"/>
              </a:rPr>
              <a:t> 	</a:t>
            </a:r>
            <a:endParaRPr b="1" dirty="0">
              <a:latin typeface="Calibri"/>
              <a:ea typeface="Calibri"/>
              <a:cs typeface="Calibri"/>
              <a:sym typeface="Calibri"/>
            </a:endParaRPr>
          </a:p>
          <a:p>
            <a:pPr marL="457200" lvl="0" indent="457200" algn="l" rtl="0">
              <a:spcBef>
                <a:spcPts val="0"/>
              </a:spcBef>
              <a:spcAft>
                <a:spcPts val="0"/>
              </a:spcAft>
              <a:buNone/>
            </a:pPr>
            <a:r>
              <a:rPr lang="en-US" b="1" dirty="0">
                <a:latin typeface="Calibri"/>
                <a:ea typeface="Calibri"/>
                <a:cs typeface="Calibri"/>
                <a:sym typeface="Calibri"/>
              </a:rPr>
              <a:t>Challenges : </a:t>
            </a:r>
            <a:endParaRPr dirty="0"/>
          </a:p>
          <a:p>
            <a:pPr marL="1828800" lvl="0" indent="-381000" algn="l" rtl="0">
              <a:spcBef>
                <a:spcPts val="480"/>
              </a:spcBef>
              <a:spcAft>
                <a:spcPts val="0"/>
              </a:spcAft>
              <a:buSzPts val="2400"/>
              <a:buChar char="•"/>
            </a:pPr>
            <a:r>
              <a:rPr lang="en-US" dirty="0"/>
              <a:t>Inconsistent Response</a:t>
            </a:r>
            <a:endParaRPr dirty="0"/>
          </a:p>
          <a:p>
            <a:pPr marL="1828800" lvl="0" indent="-381000" algn="l" rtl="0">
              <a:spcBef>
                <a:spcPts val="0"/>
              </a:spcBef>
              <a:spcAft>
                <a:spcPts val="0"/>
              </a:spcAft>
              <a:buSzPts val="2400"/>
              <a:buChar char="•"/>
            </a:pPr>
            <a:r>
              <a:rPr lang="en-US" dirty="0"/>
              <a:t>Unknown Policy Source</a:t>
            </a:r>
            <a:endParaRPr dirty="0"/>
          </a:p>
          <a:p>
            <a:pPr marL="1828800" lvl="0" indent="-381000" algn="l" rtl="0">
              <a:spcBef>
                <a:spcPts val="0"/>
              </a:spcBef>
              <a:spcAft>
                <a:spcPts val="0"/>
              </a:spcAft>
              <a:buSzPts val="2400"/>
              <a:buChar char="•"/>
            </a:pPr>
            <a:r>
              <a:rPr lang="en-US" dirty="0"/>
              <a:t>Suboptimal Training</a:t>
            </a:r>
            <a:endParaRPr dirty="0"/>
          </a:p>
        </p:txBody>
      </p:sp>
      <p:pic>
        <p:nvPicPr>
          <p:cNvPr id="193" name="Google Shape;193;g30401328087_0_1"/>
          <p:cNvPicPr preferRelativeResize="0"/>
          <p:nvPr/>
        </p:nvPicPr>
        <p:blipFill rotWithShape="1">
          <a:blip r:embed="rId3">
            <a:alphaModFix/>
          </a:blip>
          <a:srcRect l="-1500" t="13160" r="1499" b="-13160"/>
          <a:stretch/>
        </p:blipFill>
        <p:spPr>
          <a:xfrm>
            <a:off x="1306450" y="2631900"/>
            <a:ext cx="5829300" cy="571500"/>
          </a:xfrm>
          <a:prstGeom prst="rect">
            <a:avLst/>
          </a:prstGeom>
          <a:noFill/>
          <a:ln>
            <a:noFill/>
          </a:ln>
        </p:spPr>
      </p:pic>
      <p:pic>
        <p:nvPicPr>
          <p:cNvPr id="194" name="Google Shape;194;g30401328087_0_1"/>
          <p:cNvPicPr preferRelativeResize="0"/>
          <p:nvPr/>
        </p:nvPicPr>
        <p:blipFill>
          <a:blip r:embed="rId4">
            <a:alphaModFix/>
          </a:blip>
          <a:stretch>
            <a:fillRect/>
          </a:stretch>
        </p:blipFill>
        <p:spPr>
          <a:xfrm>
            <a:off x="1161250" y="3731275"/>
            <a:ext cx="6305550" cy="5524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2">
                                            <p:txEl>
                                              <p:pRg st="0" end="0"/>
                                            </p:txEl>
                                          </p:spTgt>
                                        </p:tgtEl>
                                        <p:attrNameLst>
                                          <p:attrName>style.visibility</p:attrName>
                                        </p:attrNameLst>
                                      </p:cBhvr>
                                      <p:to>
                                        <p:strVal val="visible"/>
                                      </p:to>
                                    </p:set>
                                    <p:animEffect transition="in" filter="fade">
                                      <p:cBhvr>
                                        <p:cTn id="7" dur="500"/>
                                        <p:tgtEl>
                                          <p:spTgt spid="1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2">
                                            <p:txEl>
                                              <p:pRg st="2" end="2"/>
                                            </p:txEl>
                                          </p:spTgt>
                                        </p:tgtEl>
                                        <p:attrNameLst>
                                          <p:attrName>style.visibility</p:attrName>
                                        </p:attrNameLst>
                                      </p:cBhvr>
                                      <p:to>
                                        <p:strVal val="visible"/>
                                      </p:to>
                                    </p:set>
                                    <p:animEffect transition="in" filter="fade">
                                      <p:cBhvr>
                                        <p:cTn id="12" dur="500"/>
                                        <p:tgtEl>
                                          <p:spTgt spid="192">
                                            <p:txEl>
                                              <p:pRg st="2" end="2"/>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193"/>
                                        </p:tgtEl>
                                        <p:attrNameLst>
                                          <p:attrName>style.visibility</p:attrName>
                                        </p:attrNameLst>
                                      </p:cBhvr>
                                      <p:to>
                                        <p:strVal val="visible"/>
                                      </p:to>
                                    </p:set>
                                    <p:animEffect transition="in" filter="wipe(down)">
                                      <p:cBhvr>
                                        <p:cTn id="15" dur="500"/>
                                        <p:tgtEl>
                                          <p:spTgt spid="19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92">
                                            <p:txEl>
                                              <p:pRg st="5" end="5"/>
                                            </p:txEl>
                                          </p:spTgt>
                                        </p:tgtEl>
                                        <p:attrNameLst>
                                          <p:attrName>style.visibility</p:attrName>
                                        </p:attrNameLst>
                                      </p:cBhvr>
                                      <p:to>
                                        <p:strVal val="visible"/>
                                      </p:to>
                                    </p:set>
                                    <p:animEffect transition="in" filter="fade">
                                      <p:cBhvr>
                                        <p:cTn id="20" dur="500"/>
                                        <p:tgtEl>
                                          <p:spTgt spid="192">
                                            <p:txEl>
                                              <p:pRg st="5" end="5"/>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194"/>
                                        </p:tgtEl>
                                        <p:attrNameLst>
                                          <p:attrName>style.visibility</p:attrName>
                                        </p:attrNameLst>
                                      </p:cBhvr>
                                      <p:to>
                                        <p:strVal val="visible"/>
                                      </p:to>
                                    </p:set>
                                    <p:animEffect transition="in" filter="wipe(down)">
                                      <p:cBhvr>
                                        <p:cTn id="23" dur="500"/>
                                        <p:tgtEl>
                                          <p:spTgt spid="19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92">
                                            <p:txEl>
                                              <p:pRg st="9" end="9"/>
                                            </p:txEl>
                                          </p:spTgt>
                                        </p:tgtEl>
                                        <p:attrNameLst>
                                          <p:attrName>style.visibility</p:attrName>
                                        </p:attrNameLst>
                                      </p:cBhvr>
                                      <p:to>
                                        <p:strVal val="visible"/>
                                      </p:to>
                                    </p:set>
                                    <p:animEffect transition="in" filter="fade">
                                      <p:cBhvr>
                                        <p:cTn id="28" dur="500"/>
                                        <p:tgtEl>
                                          <p:spTgt spid="192">
                                            <p:txEl>
                                              <p:pRg st="9" end="9"/>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92">
                                            <p:txEl>
                                              <p:pRg st="10" end="10"/>
                                            </p:txEl>
                                          </p:spTgt>
                                        </p:tgtEl>
                                        <p:attrNameLst>
                                          <p:attrName>style.visibility</p:attrName>
                                        </p:attrNameLst>
                                      </p:cBhvr>
                                      <p:to>
                                        <p:strVal val="visible"/>
                                      </p:to>
                                    </p:set>
                                    <p:animEffect transition="in" filter="fade">
                                      <p:cBhvr>
                                        <p:cTn id="31" dur="500"/>
                                        <p:tgtEl>
                                          <p:spTgt spid="192">
                                            <p:txEl>
                                              <p:pRg st="10" end="10"/>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92">
                                            <p:txEl>
                                              <p:pRg st="11" end="11"/>
                                            </p:txEl>
                                          </p:spTgt>
                                        </p:tgtEl>
                                        <p:attrNameLst>
                                          <p:attrName>style.visibility</p:attrName>
                                        </p:attrNameLst>
                                      </p:cBhvr>
                                      <p:to>
                                        <p:strVal val="visible"/>
                                      </p:to>
                                    </p:set>
                                    <p:animEffect transition="in" filter="fade">
                                      <p:cBhvr>
                                        <p:cTn id="34" dur="500"/>
                                        <p:tgtEl>
                                          <p:spTgt spid="192">
                                            <p:txEl>
                                              <p:pRg st="11" end="11"/>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92">
                                            <p:txEl>
                                              <p:pRg st="12" end="12"/>
                                            </p:txEl>
                                          </p:spTgt>
                                        </p:tgtEl>
                                        <p:attrNameLst>
                                          <p:attrName>style.visibility</p:attrName>
                                        </p:attrNameLst>
                                      </p:cBhvr>
                                      <p:to>
                                        <p:strVal val="visible"/>
                                      </p:to>
                                    </p:set>
                                    <p:animEffect transition="in" filter="fade">
                                      <p:cBhvr>
                                        <p:cTn id="37" dur="500"/>
                                        <p:tgtEl>
                                          <p:spTgt spid="192">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2"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g303db467332_0_0"/>
          <p:cNvSpPr txBox="1">
            <a:spLocks noGrp="1"/>
          </p:cNvSpPr>
          <p:nvPr>
            <p:ph type="title"/>
          </p:nvPr>
        </p:nvSpPr>
        <p:spPr>
          <a:xfrm>
            <a:off x="180650" y="203000"/>
            <a:ext cx="7918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1100"/>
              <a:buFont typeface="Arial"/>
              <a:buNone/>
            </a:pPr>
            <a:r>
              <a:rPr lang="en-US"/>
              <a:t>Approaches to handle Real World Dataset</a:t>
            </a:r>
            <a:endParaRPr/>
          </a:p>
        </p:txBody>
      </p:sp>
      <p:sp>
        <p:nvSpPr>
          <p:cNvPr id="201" name="Google Shape;201;g303db467332_0_0"/>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b="1" dirty="0"/>
              <a:t>Direct Approach </a:t>
            </a:r>
            <a:r>
              <a:rPr lang="en-US" dirty="0"/>
              <a:t>:</a:t>
            </a:r>
            <a:endParaRPr dirty="0"/>
          </a:p>
          <a:p>
            <a:pPr marL="457200" lvl="0" indent="-342900" algn="just" rtl="0">
              <a:lnSpc>
                <a:spcPct val="115000"/>
              </a:lnSpc>
              <a:spcBef>
                <a:spcPts val="1200"/>
              </a:spcBef>
              <a:spcAft>
                <a:spcPts val="0"/>
              </a:spcAft>
              <a:buSzPts val="1800"/>
              <a:buChar char="•"/>
            </a:pPr>
            <a:r>
              <a:rPr lang="en-US" sz="1800" dirty="0"/>
              <a:t>Directly fits the policy on </a:t>
            </a:r>
            <a:r>
              <a:rPr lang="en-US" sz="1800" dirty="0" err="1"/>
              <a:t>D</a:t>
            </a:r>
            <a:r>
              <a:rPr lang="en-US" sz="1800" baseline="-25000" dirty="0" err="1"/>
              <a:t>hf</a:t>
            </a:r>
            <a:r>
              <a:rPr lang="en-US" sz="1800" dirty="0"/>
              <a:t>, without additional filtering or ranking.</a:t>
            </a:r>
            <a:endParaRPr sz="1800" dirty="0"/>
          </a:p>
          <a:p>
            <a:pPr marL="0" lvl="0" indent="0" algn="l" rtl="0">
              <a:lnSpc>
                <a:spcPct val="115000"/>
              </a:lnSpc>
              <a:spcBef>
                <a:spcPts val="1200"/>
              </a:spcBef>
              <a:spcAft>
                <a:spcPts val="0"/>
              </a:spcAft>
              <a:buNone/>
            </a:pPr>
            <a:r>
              <a:rPr lang="en-US" b="1" dirty="0"/>
              <a:t>SFT-Sample-Rank </a:t>
            </a:r>
            <a:r>
              <a:rPr lang="en-US" dirty="0"/>
              <a:t>:</a:t>
            </a:r>
            <a:endParaRPr dirty="0"/>
          </a:p>
          <a:p>
            <a:pPr marL="457200" lvl="0" indent="-342900" algn="l" rtl="0">
              <a:lnSpc>
                <a:spcPct val="115000"/>
              </a:lnSpc>
              <a:spcBef>
                <a:spcPts val="1200"/>
              </a:spcBef>
              <a:spcAft>
                <a:spcPts val="0"/>
              </a:spcAft>
              <a:buSzPts val="1800"/>
              <a:buChar char="•"/>
            </a:pPr>
            <a:r>
              <a:rPr lang="en-US" sz="1800" dirty="0"/>
              <a:t>Uses SFT policy to sample responses for each prompt, and labels them based on reward model.</a:t>
            </a:r>
            <a:endParaRPr sz="1800" dirty="0"/>
          </a:p>
          <a:p>
            <a:pPr marL="0" lvl="0" indent="0" algn="l" rtl="0">
              <a:lnSpc>
                <a:spcPct val="115000"/>
              </a:lnSpc>
              <a:spcBef>
                <a:spcPts val="1200"/>
              </a:spcBef>
              <a:spcAft>
                <a:spcPts val="0"/>
              </a:spcAft>
              <a:buNone/>
            </a:pPr>
            <a:r>
              <a:rPr lang="en-US" b="1" dirty="0"/>
              <a:t>RSO-Sample-Rank </a:t>
            </a:r>
            <a:r>
              <a:rPr lang="en-US" dirty="0"/>
              <a:t>:</a:t>
            </a:r>
            <a:endParaRPr dirty="0"/>
          </a:p>
          <a:p>
            <a:pPr marL="457200" lvl="0" indent="-342900" algn="l" rtl="0">
              <a:lnSpc>
                <a:spcPct val="90000"/>
              </a:lnSpc>
              <a:spcBef>
                <a:spcPts val="1000"/>
              </a:spcBef>
              <a:spcAft>
                <a:spcPts val="0"/>
              </a:spcAft>
              <a:buSzPts val="1800"/>
              <a:buChar char="•"/>
            </a:pPr>
            <a:r>
              <a:rPr lang="en-US" sz="1800" dirty="0"/>
              <a:t>Use 𝜋𝑟𝜓(𝑦∣𝑥) to sample response pairs labelled by reward model given prompts from the SFT training set.</a:t>
            </a:r>
            <a:endParaRPr sz="1800" dirty="0"/>
          </a:p>
          <a:p>
            <a:pPr marL="914400" lvl="0" indent="0" algn="l" rtl="0">
              <a:lnSpc>
                <a:spcPct val="90000"/>
              </a:lnSpc>
              <a:spcBef>
                <a:spcPts val="1000"/>
              </a:spcBef>
              <a:spcAft>
                <a:spcPts val="0"/>
              </a:spcAft>
              <a:buNone/>
            </a:pPr>
            <a:endParaRPr sz="1800" dirty="0"/>
          </a:p>
          <a:p>
            <a:pPr marL="0" lvl="0" indent="0" algn="l" rtl="0">
              <a:spcBef>
                <a:spcPts val="480"/>
              </a:spcBef>
              <a:spcAft>
                <a:spcPts val="0"/>
              </a:spcAft>
              <a:buNone/>
            </a:pPr>
            <a:endParaRPr sz="1800" dirty="0"/>
          </a:p>
          <a:p>
            <a:pPr marL="0" lvl="0" indent="0" algn="l" rtl="0">
              <a:spcBef>
                <a:spcPts val="480"/>
              </a:spcBef>
              <a:spcAft>
                <a:spcPts val="0"/>
              </a:spcAft>
              <a:buNone/>
            </a:pPr>
            <a:endParaRPr sz="1800" dirty="0"/>
          </a:p>
        </p:txBody>
      </p:sp>
      <p:pic>
        <p:nvPicPr>
          <p:cNvPr id="202" name="Google Shape;202;g303db467332_0_0"/>
          <p:cNvPicPr preferRelativeResize="0"/>
          <p:nvPr/>
        </p:nvPicPr>
        <p:blipFill>
          <a:blip r:embed="rId3">
            <a:alphaModFix/>
          </a:blip>
          <a:stretch>
            <a:fillRect/>
          </a:stretch>
        </p:blipFill>
        <p:spPr>
          <a:xfrm>
            <a:off x="526600" y="5868650"/>
            <a:ext cx="8076200" cy="302525"/>
          </a:xfrm>
          <a:prstGeom prst="rect">
            <a:avLst/>
          </a:prstGeom>
          <a:noFill/>
          <a:ln>
            <a:noFill/>
          </a:ln>
        </p:spPr>
      </p:pic>
      <p:pic>
        <p:nvPicPr>
          <p:cNvPr id="203" name="Google Shape;203;g303db467332_0_0"/>
          <p:cNvPicPr preferRelativeResize="0"/>
          <p:nvPr/>
        </p:nvPicPr>
        <p:blipFill>
          <a:blip r:embed="rId4">
            <a:alphaModFix/>
          </a:blip>
          <a:stretch>
            <a:fillRect/>
          </a:stretch>
        </p:blipFill>
        <p:spPr>
          <a:xfrm>
            <a:off x="1716025" y="4672013"/>
            <a:ext cx="5276850" cy="6381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1">
                                            <p:txEl>
                                              <p:pRg st="0" end="0"/>
                                            </p:txEl>
                                          </p:spTgt>
                                        </p:tgtEl>
                                        <p:attrNameLst>
                                          <p:attrName>style.visibility</p:attrName>
                                        </p:attrNameLst>
                                      </p:cBhvr>
                                      <p:to>
                                        <p:strVal val="visible"/>
                                      </p:to>
                                    </p:set>
                                    <p:animEffect transition="in" filter="fade">
                                      <p:cBhvr>
                                        <p:cTn id="7" dur="500"/>
                                        <p:tgtEl>
                                          <p:spTgt spid="20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1">
                                            <p:txEl>
                                              <p:pRg st="1" end="1"/>
                                            </p:txEl>
                                          </p:spTgt>
                                        </p:tgtEl>
                                        <p:attrNameLst>
                                          <p:attrName>style.visibility</p:attrName>
                                        </p:attrNameLst>
                                      </p:cBhvr>
                                      <p:to>
                                        <p:strVal val="visible"/>
                                      </p:to>
                                    </p:set>
                                    <p:animEffect transition="in" filter="fade">
                                      <p:cBhvr>
                                        <p:cTn id="10" dur="500"/>
                                        <p:tgtEl>
                                          <p:spTgt spid="201">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1">
                                            <p:txEl>
                                              <p:pRg st="2" end="2"/>
                                            </p:txEl>
                                          </p:spTgt>
                                        </p:tgtEl>
                                        <p:attrNameLst>
                                          <p:attrName>style.visibility</p:attrName>
                                        </p:attrNameLst>
                                      </p:cBhvr>
                                      <p:to>
                                        <p:strVal val="visible"/>
                                      </p:to>
                                    </p:set>
                                    <p:animEffect transition="in" filter="fade">
                                      <p:cBhvr>
                                        <p:cTn id="15" dur="500"/>
                                        <p:tgtEl>
                                          <p:spTgt spid="201">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01">
                                            <p:txEl>
                                              <p:pRg st="3" end="3"/>
                                            </p:txEl>
                                          </p:spTgt>
                                        </p:tgtEl>
                                        <p:attrNameLst>
                                          <p:attrName>style.visibility</p:attrName>
                                        </p:attrNameLst>
                                      </p:cBhvr>
                                      <p:to>
                                        <p:strVal val="visible"/>
                                      </p:to>
                                    </p:set>
                                    <p:animEffect transition="in" filter="fade">
                                      <p:cBhvr>
                                        <p:cTn id="18" dur="500"/>
                                        <p:tgtEl>
                                          <p:spTgt spid="201">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01">
                                            <p:txEl>
                                              <p:pRg st="4" end="4"/>
                                            </p:txEl>
                                          </p:spTgt>
                                        </p:tgtEl>
                                        <p:attrNameLst>
                                          <p:attrName>style.visibility</p:attrName>
                                        </p:attrNameLst>
                                      </p:cBhvr>
                                      <p:to>
                                        <p:strVal val="visible"/>
                                      </p:to>
                                    </p:set>
                                    <p:animEffect transition="in" filter="fade">
                                      <p:cBhvr>
                                        <p:cTn id="23" dur="500"/>
                                        <p:tgtEl>
                                          <p:spTgt spid="201">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01">
                                            <p:txEl>
                                              <p:pRg st="5" end="5"/>
                                            </p:txEl>
                                          </p:spTgt>
                                        </p:tgtEl>
                                        <p:attrNameLst>
                                          <p:attrName>style.visibility</p:attrName>
                                        </p:attrNameLst>
                                      </p:cBhvr>
                                      <p:to>
                                        <p:strVal val="visible"/>
                                      </p:to>
                                    </p:set>
                                    <p:animEffect transition="in" filter="fade">
                                      <p:cBhvr>
                                        <p:cTn id="26" dur="500"/>
                                        <p:tgtEl>
                                          <p:spTgt spid="201">
                                            <p:txEl>
                                              <p:pRg st="5" end="5"/>
                                            </p:txEl>
                                          </p:spTgt>
                                        </p:tgtEl>
                                      </p:cBhvr>
                                    </p:animEffect>
                                  </p:childTnLst>
                                </p:cTn>
                              </p:par>
                              <p:par>
                                <p:cTn id="27" presetID="22" presetClass="entr" presetSubtype="4" fill="hold" nodeType="withEffect">
                                  <p:stCondLst>
                                    <p:cond delay="0"/>
                                  </p:stCondLst>
                                  <p:childTnLst>
                                    <p:set>
                                      <p:cBhvr>
                                        <p:cTn id="28" dur="1" fill="hold">
                                          <p:stCondLst>
                                            <p:cond delay="0"/>
                                          </p:stCondLst>
                                        </p:cTn>
                                        <p:tgtEl>
                                          <p:spTgt spid="203"/>
                                        </p:tgtEl>
                                        <p:attrNameLst>
                                          <p:attrName>style.visibility</p:attrName>
                                        </p:attrNameLst>
                                      </p:cBhvr>
                                      <p:to>
                                        <p:strVal val="visible"/>
                                      </p:to>
                                    </p:set>
                                    <p:animEffect transition="in" filter="wipe(down)">
                                      <p:cBhvr>
                                        <p:cTn id="29" dur="500"/>
                                        <p:tgtEl>
                                          <p:spTgt spid="203"/>
                                        </p:tgtEl>
                                      </p:cBhvr>
                                    </p:animEffect>
                                  </p:childTnLst>
                                </p:cTn>
                              </p:par>
                              <p:par>
                                <p:cTn id="30" presetID="22" presetClass="entr" presetSubtype="4" fill="hold" nodeType="withEffect">
                                  <p:stCondLst>
                                    <p:cond delay="0"/>
                                  </p:stCondLst>
                                  <p:childTnLst>
                                    <p:set>
                                      <p:cBhvr>
                                        <p:cTn id="31" dur="1" fill="hold">
                                          <p:stCondLst>
                                            <p:cond delay="0"/>
                                          </p:stCondLst>
                                        </p:cTn>
                                        <p:tgtEl>
                                          <p:spTgt spid="202"/>
                                        </p:tgtEl>
                                        <p:attrNameLst>
                                          <p:attrName>style.visibility</p:attrName>
                                        </p:attrNameLst>
                                      </p:cBhvr>
                                      <p:to>
                                        <p:strVal val="visible"/>
                                      </p:to>
                                    </p:set>
                                    <p:animEffect transition="in" filter="wipe(down)">
                                      <p:cBhvr>
                                        <p:cTn id="32" dur="500"/>
                                        <p:tgtEl>
                                          <p:spTgt spid="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1"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30401328087_0_35"/>
          <p:cNvSpPr txBox="1">
            <a:spLocks noGrp="1"/>
          </p:cNvSpPr>
          <p:nvPr>
            <p:ph type="title"/>
          </p:nvPr>
        </p:nvSpPr>
        <p:spPr>
          <a:xfrm>
            <a:off x="180650" y="203000"/>
            <a:ext cx="91440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Statistical Rejection Sampling Algorithm</a:t>
            </a:r>
            <a:endParaRPr sz="3300"/>
          </a:p>
        </p:txBody>
      </p:sp>
      <p:sp>
        <p:nvSpPr>
          <p:cNvPr id="210" name="Google Shape;210;g30401328087_0_35"/>
          <p:cNvSpPr txBox="1">
            <a:spLocks noGrp="1"/>
          </p:cNvSpPr>
          <p:nvPr>
            <p:ph type="body" idx="1"/>
          </p:nvPr>
        </p:nvSpPr>
        <p:spPr>
          <a:xfrm>
            <a:off x="180650" y="1173975"/>
            <a:ext cx="8670000" cy="36561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dirty="0"/>
              <a:t>1. Start with empty Y = {}.</a:t>
            </a:r>
            <a:endParaRPr dirty="0"/>
          </a:p>
          <a:p>
            <a:pPr marL="0" lvl="0" indent="0" algn="l" rtl="0">
              <a:spcBef>
                <a:spcPts val="480"/>
              </a:spcBef>
              <a:spcAft>
                <a:spcPts val="0"/>
              </a:spcAft>
              <a:buNone/>
            </a:pPr>
            <a:r>
              <a:rPr lang="en-US" dirty="0"/>
              <a:t>2. Generate y ∼ π</a:t>
            </a:r>
            <a:r>
              <a:rPr lang="en-US" dirty="0" err="1"/>
              <a:t>sft</a:t>
            </a:r>
            <a:r>
              <a:rPr lang="en-US" dirty="0"/>
              <a:t>(</a:t>
            </a:r>
            <a:r>
              <a:rPr lang="en-US" dirty="0" err="1"/>
              <a:t>y|x</a:t>
            </a:r>
            <a:r>
              <a:rPr lang="en-US" dirty="0"/>
              <a:t>) that is not in Y and u ∼ U[0, 1].</a:t>
            </a:r>
            <a:endParaRPr dirty="0"/>
          </a:p>
          <a:p>
            <a:pPr marL="0" lvl="0" indent="0" algn="l" rtl="0">
              <a:spcBef>
                <a:spcPts val="480"/>
              </a:spcBef>
              <a:spcAft>
                <a:spcPts val="0"/>
              </a:spcAft>
              <a:buNone/>
            </a:pPr>
            <a:r>
              <a:rPr lang="en-US" dirty="0"/>
              <a:t>3. Let </a:t>
            </a:r>
            <a:endParaRPr dirty="0"/>
          </a:p>
          <a:p>
            <a:pPr marL="0" lvl="0" indent="0" algn="l" rtl="0">
              <a:spcBef>
                <a:spcPts val="480"/>
              </a:spcBef>
              <a:spcAft>
                <a:spcPts val="0"/>
              </a:spcAft>
              <a:buNone/>
            </a:pPr>
            <a:r>
              <a:rPr lang="en-US" dirty="0"/>
              <a:t>    If</a:t>
            </a:r>
            <a:endParaRPr dirty="0"/>
          </a:p>
          <a:p>
            <a:pPr marL="0" lvl="0" indent="0" algn="l" rtl="0">
              <a:lnSpc>
                <a:spcPct val="100000"/>
              </a:lnSpc>
              <a:spcBef>
                <a:spcPts val="480"/>
              </a:spcBef>
              <a:spcAft>
                <a:spcPts val="0"/>
              </a:spcAft>
              <a:buNone/>
            </a:pPr>
            <a:r>
              <a:rPr lang="en-US" dirty="0"/>
              <a:t> 4. Repeat step 2 and 3 until we get enough Y.</a:t>
            </a:r>
            <a:endParaRPr dirty="0"/>
          </a:p>
        </p:txBody>
      </p:sp>
      <p:pic>
        <p:nvPicPr>
          <p:cNvPr id="211" name="Google Shape;211;g30401328087_0_35"/>
          <p:cNvPicPr preferRelativeResize="0"/>
          <p:nvPr/>
        </p:nvPicPr>
        <p:blipFill>
          <a:blip r:embed="rId3">
            <a:alphaModFix/>
          </a:blip>
          <a:stretch>
            <a:fillRect/>
          </a:stretch>
        </p:blipFill>
        <p:spPr>
          <a:xfrm>
            <a:off x="1162800" y="2142900"/>
            <a:ext cx="6319099" cy="306103"/>
          </a:xfrm>
          <a:prstGeom prst="rect">
            <a:avLst/>
          </a:prstGeom>
          <a:noFill/>
          <a:ln>
            <a:noFill/>
          </a:ln>
        </p:spPr>
      </p:pic>
      <p:pic>
        <p:nvPicPr>
          <p:cNvPr id="212" name="Google Shape;212;g30401328087_0_35"/>
          <p:cNvPicPr preferRelativeResize="0"/>
          <p:nvPr/>
        </p:nvPicPr>
        <p:blipFill>
          <a:blip r:embed="rId4">
            <a:alphaModFix/>
          </a:blip>
          <a:stretch>
            <a:fillRect/>
          </a:stretch>
        </p:blipFill>
        <p:spPr>
          <a:xfrm>
            <a:off x="895975" y="2449000"/>
            <a:ext cx="6319100" cy="531216"/>
          </a:xfrm>
          <a:prstGeom prst="rect">
            <a:avLst/>
          </a:prstGeom>
          <a:noFill/>
          <a:ln>
            <a:noFill/>
          </a:ln>
        </p:spPr>
      </p:pic>
      <p:pic>
        <p:nvPicPr>
          <p:cNvPr id="213" name="Google Shape;213;g30401328087_0_35"/>
          <p:cNvPicPr preferRelativeResize="0"/>
          <p:nvPr/>
        </p:nvPicPr>
        <p:blipFill>
          <a:blip r:embed="rId5">
            <a:alphaModFix/>
          </a:blip>
          <a:stretch>
            <a:fillRect/>
          </a:stretch>
        </p:blipFill>
        <p:spPr>
          <a:xfrm>
            <a:off x="0" y="3582650"/>
            <a:ext cx="7384374" cy="30352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0">
                                            <p:txEl>
                                              <p:pRg st="0" end="0"/>
                                            </p:txEl>
                                          </p:spTgt>
                                        </p:tgtEl>
                                        <p:attrNameLst>
                                          <p:attrName>style.visibility</p:attrName>
                                        </p:attrNameLst>
                                      </p:cBhvr>
                                      <p:to>
                                        <p:strVal val="visible"/>
                                      </p:to>
                                    </p:set>
                                    <p:animEffect transition="in" filter="fade">
                                      <p:cBhvr>
                                        <p:cTn id="7" dur="500"/>
                                        <p:tgtEl>
                                          <p:spTgt spid="2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0">
                                            <p:txEl>
                                              <p:pRg st="1" end="1"/>
                                            </p:txEl>
                                          </p:spTgt>
                                        </p:tgtEl>
                                        <p:attrNameLst>
                                          <p:attrName>style.visibility</p:attrName>
                                        </p:attrNameLst>
                                      </p:cBhvr>
                                      <p:to>
                                        <p:strVal val="visible"/>
                                      </p:to>
                                    </p:set>
                                    <p:animEffect transition="in" filter="fade">
                                      <p:cBhvr>
                                        <p:cTn id="12" dur="500"/>
                                        <p:tgtEl>
                                          <p:spTgt spid="2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0">
                                            <p:txEl>
                                              <p:pRg st="2" end="2"/>
                                            </p:txEl>
                                          </p:spTgt>
                                        </p:tgtEl>
                                        <p:attrNameLst>
                                          <p:attrName>style.visibility</p:attrName>
                                        </p:attrNameLst>
                                      </p:cBhvr>
                                      <p:to>
                                        <p:strVal val="visible"/>
                                      </p:to>
                                    </p:set>
                                    <p:animEffect transition="in" filter="fade">
                                      <p:cBhvr>
                                        <p:cTn id="17" dur="500"/>
                                        <p:tgtEl>
                                          <p:spTgt spid="210">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0">
                                            <p:txEl>
                                              <p:pRg st="3" end="3"/>
                                            </p:txEl>
                                          </p:spTgt>
                                        </p:tgtEl>
                                        <p:attrNameLst>
                                          <p:attrName>style.visibility</p:attrName>
                                        </p:attrNameLst>
                                      </p:cBhvr>
                                      <p:to>
                                        <p:strVal val="visible"/>
                                      </p:to>
                                    </p:set>
                                    <p:animEffect transition="in" filter="fade">
                                      <p:cBhvr>
                                        <p:cTn id="20" dur="500"/>
                                        <p:tgtEl>
                                          <p:spTgt spid="210">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211"/>
                                        </p:tgtEl>
                                        <p:attrNameLst>
                                          <p:attrName>style.visibility</p:attrName>
                                        </p:attrNameLst>
                                      </p:cBhvr>
                                      <p:to>
                                        <p:strVal val="visible"/>
                                      </p:to>
                                    </p:set>
                                    <p:animEffect transition="in" filter="fade">
                                      <p:cBhvr>
                                        <p:cTn id="23" dur="500"/>
                                        <p:tgtEl>
                                          <p:spTgt spid="211"/>
                                        </p:tgtEl>
                                      </p:cBhvr>
                                    </p:animEffect>
                                  </p:childTnLst>
                                </p:cTn>
                              </p:par>
                              <p:par>
                                <p:cTn id="24" presetID="10" presetClass="entr" presetSubtype="0" fill="hold" nodeType="withEffect">
                                  <p:stCondLst>
                                    <p:cond delay="0"/>
                                  </p:stCondLst>
                                  <p:childTnLst>
                                    <p:set>
                                      <p:cBhvr>
                                        <p:cTn id="25" dur="1" fill="hold">
                                          <p:stCondLst>
                                            <p:cond delay="0"/>
                                          </p:stCondLst>
                                        </p:cTn>
                                        <p:tgtEl>
                                          <p:spTgt spid="212"/>
                                        </p:tgtEl>
                                        <p:attrNameLst>
                                          <p:attrName>style.visibility</p:attrName>
                                        </p:attrNameLst>
                                      </p:cBhvr>
                                      <p:to>
                                        <p:strVal val="visible"/>
                                      </p:to>
                                    </p:set>
                                    <p:animEffect transition="in" filter="fade">
                                      <p:cBhvr>
                                        <p:cTn id="26" dur="500"/>
                                        <p:tgtEl>
                                          <p:spTgt spid="2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10">
                                            <p:txEl>
                                              <p:pRg st="4" end="4"/>
                                            </p:txEl>
                                          </p:spTgt>
                                        </p:tgtEl>
                                        <p:attrNameLst>
                                          <p:attrName>style.visibility</p:attrName>
                                        </p:attrNameLst>
                                      </p:cBhvr>
                                      <p:to>
                                        <p:strVal val="visible"/>
                                      </p:to>
                                    </p:set>
                                    <p:animEffect transition="in" filter="fade">
                                      <p:cBhvr>
                                        <p:cTn id="31" dur="500"/>
                                        <p:tgtEl>
                                          <p:spTgt spid="210">
                                            <p:txEl>
                                              <p:pRg st="4" end="4"/>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13"/>
                                        </p:tgtEl>
                                        <p:attrNameLst>
                                          <p:attrName>style.visibility</p:attrName>
                                        </p:attrNameLst>
                                      </p:cBhvr>
                                      <p:to>
                                        <p:strVal val="visible"/>
                                      </p:to>
                                    </p:set>
                                    <p:animEffect transition="in" filter="fade">
                                      <p:cBhvr>
                                        <p:cTn id="34" dur="500"/>
                                        <p:tgtEl>
                                          <p:spTgt spid="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g30401328087_0_49"/>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Workflow of RSO</a:t>
            </a:r>
            <a:endParaRPr/>
          </a:p>
        </p:txBody>
      </p:sp>
      <p:pic>
        <p:nvPicPr>
          <p:cNvPr id="220" name="Google Shape;220;g30401328087_0_49"/>
          <p:cNvPicPr preferRelativeResize="0"/>
          <p:nvPr/>
        </p:nvPicPr>
        <p:blipFill>
          <a:blip r:embed="rId3">
            <a:alphaModFix/>
          </a:blip>
          <a:stretch>
            <a:fillRect/>
          </a:stretch>
        </p:blipFill>
        <p:spPr>
          <a:xfrm>
            <a:off x="0" y="1236650"/>
            <a:ext cx="9144000" cy="4495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2"/>
          <p:cNvSpPr txBox="1">
            <a:spLocks noGrp="1"/>
          </p:cNvSpPr>
          <p:nvPr>
            <p:ph type="title"/>
          </p:nvPr>
        </p:nvSpPr>
        <p:spPr>
          <a:xfrm>
            <a:off x="180654" y="202990"/>
            <a:ext cx="7042080" cy="554587"/>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t>Introduction</a:t>
            </a:r>
            <a:endParaRPr dirty="0"/>
          </a:p>
        </p:txBody>
      </p:sp>
      <p:sp>
        <p:nvSpPr>
          <p:cNvPr id="65" name="Google Shape;65;p2"/>
          <p:cNvSpPr txBox="1">
            <a:spLocks noGrp="1"/>
          </p:cNvSpPr>
          <p:nvPr>
            <p:ph type="body" idx="1"/>
          </p:nvPr>
        </p:nvSpPr>
        <p:spPr>
          <a:xfrm>
            <a:off x="180653" y="1173984"/>
            <a:ext cx="8768137" cy="522327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dirty="0"/>
              <a:t>LLMS: - </a:t>
            </a:r>
            <a:endParaRPr b="1" dirty="0"/>
          </a:p>
          <a:p>
            <a:pPr marL="0" lvl="0" indent="0" algn="l" rtl="0">
              <a:spcBef>
                <a:spcPts val="0"/>
              </a:spcBef>
              <a:spcAft>
                <a:spcPts val="0"/>
              </a:spcAft>
              <a:buNone/>
            </a:pPr>
            <a:endParaRPr dirty="0"/>
          </a:p>
          <a:p>
            <a:pPr marL="457200" lvl="0" indent="-381000" algn="l" rtl="0">
              <a:spcBef>
                <a:spcPts val="0"/>
              </a:spcBef>
              <a:spcAft>
                <a:spcPts val="0"/>
              </a:spcAft>
              <a:buSzPts val="2400"/>
              <a:buChar char="•"/>
            </a:pPr>
            <a:r>
              <a:rPr lang="en-US" dirty="0"/>
              <a:t>Perform variety of NLP tasks by learning patterns and structures of the human language </a:t>
            </a:r>
            <a:endParaRPr dirty="0"/>
          </a:p>
          <a:p>
            <a:pPr marL="457200" lvl="0" indent="0" algn="l" rtl="0">
              <a:spcBef>
                <a:spcPts val="0"/>
              </a:spcBef>
              <a:spcAft>
                <a:spcPts val="0"/>
              </a:spcAft>
              <a:buNone/>
            </a:pPr>
            <a:endParaRPr dirty="0"/>
          </a:p>
          <a:p>
            <a:pPr marL="457200" lvl="0" indent="-381000" algn="l" rtl="0">
              <a:spcBef>
                <a:spcPts val="0"/>
              </a:spcBef>
              <a:spcAft>
                <a:spcPts val="0"/>
              </a:spcAft>
              <a:buSzPts val="2400"/>
              <a:buChar char="•"/>
            </a:pPr>
            <a:r>
              <a:rPr lang="en-US" dirty="0"/>
              <a:t>Trained on large unlabeled corpora of text</a:t>
            </a:r>
            <a:endParaRPr dirty="0"/>
          </a:p>
          <a:p>
            <a:pPr marL="457200" lvl="0" indent="0" algn="l" rtl="0">
              <a:spcBef>
                <a:spcPts val="0"/>
              </a:spcBef>
              <a:spcAft>
                <a:spcPts val="0"/>
              </a:spcAft>
              <a:buNone/>
            </a:pPr>
            <a:endParaRPr dirty="0"/>
          </a:p>
          <a:p>
            <a:pPr marL="457200" lvl="0" indent="-381000" algn="l" rtl="0">
              <a:spcBef>
                <a:spcPts val="0"/>
              </a:spcBef>
              <a:spcAft>
                <a:spcPts val="0"/>
              </a:spcAft>
              <a:buSzPts val="2400"/>
              <a:buChar char="•"/>
            </a:pPr>
            <a:r>
              <a:rPr lang="en-US" dirty="0"/>
              <a:t>Supervised fine-tuned on various tasks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But these models have a drawback</a:t>
            </a:r>
            <a:endParaRPr dirty="0"/>
          </a:p>
          <a:p>
            <a:pPr marL="0" lvl="0" indent="0" algn="l" rtl="0">
              <a:spcBef>
                <a:spcPts val="0"/>
              </a:spcBef>
              <a:spcAft>
                <a:spcPts val="0"/>
              </a:spcAft>
              <a:buNone/>
            </a:pPr>
            <a:endParaRPr dirty="0"/>
          </a:p>
          <a:p>
            <a:pPr marL="457200" lvl="0" indent="-381000" algn="l" rtl="0">
              <a:spcBef>
                <a:spcPts val="0"/>
              </a:spcBef>
              <a:spcAft>
                <a:spcPts val="0"/>
              </a:spcAft>
              <a:buSzPts val="2400"/>
              <a:buChar char="•"/>
            </a:pPr>
            <a:r>
              <a:rPr lang="en-US" dirty="0"/>
              <a:t>They are not aligned with human preferences</a:t>
            </a:r>
            <a:endParaRPr dirty="0"/>
          </a:p>
          <a:p>
            <a:pPr marL="0" lvl="0" indent="0" algn="l" rtl="0">
              <a:spcBef>
                <a:spcPts val="0"/>
              </a:spcBef>
              <a:spcAft>
                <a:spcPts val="0"/>
              </a:spcAft>
              <a:buNone/>
            </a:pPr>
            <a:endParaRPr dirty="0"/>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5">
                                            <p:txEl>
                                              <p:pRg st="0" end="0"/>
                                            </p:txEl>
                                          </p:spTgt>
                                        </p:tgtEl>
                                        <p:attrNameLst>
                                          <p:attrName>style.visibility</p:attrName>
                                        </p:attrNameLst>
                                      </p:cBhvr>
                                      <p:to>
                                        <p:strVal val="visible"/>
                                      </p:to>
                                    </p:set>
                                    <p:animEffect transition="in" filter="fade">
                                      <p:cBhvr>
                                        <p:cTn id="7" dur="500"/>
                                        <p:tgtEl>
                                          <p:spTgt spid="6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5">
                                            <p:txEl>
                                              <p:pRg st="2" end="2"/>
                                            </p:txEl>
                                          </p:spTgt>
                                        </p:tgtEl>
                                        <p:attrNameLst>
                                          <p:attrName>style.visibility</p:attrName>
                                        </p:attrNameLst>
                                      </p:cBhvr>
                                      <p:to>
                                        <p:strVal val="visible"/>
                                      </p:to>
                                    </p:set>
                                    <p:animEffect transition="in" filter="fade">
                                      <p:cBhvr>
                                        <p:cTn id="12" dur="500"/>
                                        <p:tgtEl>
                                          <p:spTgt spid="65">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5">
                                            <p:txEl>
                                              <p:pRg st="4" end="4"/>
                                            </p:txEl>
                                          </p:spTgt>
                                        </p:tgtEl>
                                        <p:attrNameLst>
                                          <p:attrName>style.visibility</p:attrName>
                                        </p:attrNameLst>
                                      </p:cBhvr>
                                      <p:to>
                                        <p:strVal val="visible"/>
                                      </p:to>
                                    </p:set>
                                    <p:animEffect transition="in" filter="fade">
                                      <p:cBhvr>
                                        <p:cTn id="15" dur="500"/>
                                        <p:tgtEl>
                                          <p:spTgt spid="65">
                                            <p:txEl>
                                              <p:pRg st="4" end="4"/>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5">
                                            <p:txEl>
                                              <p:pRg st="6" end="6"/>
                                            </p:txEl>
                                          </p:spTgt>
                                        </p:tgtEl>
                                        <p:attrNameLst>
                                          <p:attrName>style.visibility</p:attrName>
                                        </p:attrNameLst>
                                      </p:cBhvr>
                                      <p:to>
                                        <p:strVal val="visible"/>
                                      </p:to>
                                    </p:set>
                                    <p:animEffect transition="in" filter="fade">
                                      <p:cBhvr>
                                        <p:cTn id="18" dur="500"/>
                                        <p:tgtEl>
                                          <p:spTgt spid="65">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5">
                                            <p:txEl>
                                              <p:pRg st="8" end="8"/>
                                            </p:txEl>
                                          </p:spTgt>
                                        </p:tgtEl>
                                        <p:attrNameLst>
                                          <p:attrName>style.visibility</p:attrName>
                                        </p:attrNameLst>
                                      </p:cBhvr>
                                      <p:to>
                                        <p:strVal val="visible"/>
                                      </p:to>
                                    </p:set>
                                    <p:animEffect transition="in" filter="fade">
                                      <p:cBhvr>
                                        <p:cTn id="23" dur="500"/>
                                        <p:tgtEl>
                                          <p:spTgt spid="65">
                                            <p:txEl>
                                              <p:pRg st="8" end="8"/>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5">
                                            <p:txEl>
                                              <p:pRg st="10" end="10"/>
                                            </p:txEl>
                                          </p:spTgt>
                                        </p:tgtEl>
                                        <p:attrNameLst>
                                          <p:attrName>style.visibility</p:attrName>
                                        </p:attrNameLst>
                                      </p:cBhvr>
                                      <p:to>
                                        <p:strVal val="visible"/>
                                      </p:to>
                                    </p:set>
                                    <p:animEffect transition="in" filter="fade">
                                      <p:cBhvr>
                                        <p:cTn id="26" dur="500"/>
                                        <p:tgtEl>
                                          <p:spTgt spid="6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26;g304058734ca_0_36">
            <a:extLst>
              <a:ext uri="{FF2B5EF4-FFF2-40B4-BE49-F238E27FC236}">
                <a16:creationId xmlns:a16="http://schemas.microsoft.com/office/drawing/2014/main" id="{BE628511-23F3-5B81-B974-4CC1B3FF6ACC}"/>
              </a:ext>
            </a:extLst>
          </p:cNvPr>
          <p:cNvSpPr txBox="1"/>
          <p:nvPr/>
        </p:nvSpPr>
        <p:spPr>
          <a:xfrm>
            <a:off x="2593950" y="2891850"/>
            <a:ext cx="3956100" cy="107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5700" b="1">
                <a:solidFill>
                  <a:schemeClr val="dk1"/>
                </a:solidFill>
                <a:latin typeface="Calibri"/>
                <a:ea typeface="Calibri"/>
                <a:cs typeface="Calibri"/>
                <a:sym typeface="Calibri"/>
              </a:rPr>
              <a:t>Experiments</a:t>
            </a:r>
            <a:endParaRPr sz="6100" b="1">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594702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C8C44C7-57E4-6F91-277A-010F230AA596}"/>
              </a:ext>
            </a:extLst>
          </p:cNvPr>
          <p:cNvSpPr>
            <a:spLocks noGrp="1"/>
          </p:cNvSpPr>
          <p:nvPr>
            <p:ph type="body" idx="1"/>
          </p:nvPr>
        </p:nvSpPr>
        <p:spPr>
          <a:xfrm>
            <a:off x="180653" y="1734207"/>
            <a:ext cx="8768137" cy="3321270"/>
          </a:xfrm>
        </p:spPr>
        <p:txBody>
          <a:bodyPr/>
          <a:lstStyle/>
          <a:p>
            <a:pPr marL="0" lvl="0" indent="0" algn="l" rtl="0">
              <a:spcBef>
                <a:spcPts val="480"/>
              </a:spcBef>
              <a:spcAft>
                <a:spcPts val="0"/>
              </a:spcAft>
              <a:buNone/>
            </a:pPr>
            <a:r>
              <a:rPr lang="en-US" dirty="0"/>
              <a:t>To evaluate the effectiveness of the proposed Statistical Rejection Sampling Optimization (RSO) approach compared to </a:t>
            </a:r>
            <a:r>
              <a:rPr lang="en-US" dirty="0" err="1"/>
              <a:t>SLiC</a:t>
            </a:r>
            <a:r>
              <a:rPr lang="en-US" dirty="0"/>
              <a:t> and DPO, and other baselines.</a:t>
            </a:r>
          </a:p>
          <a:p>
            <a:pPr marL="0" lvl="0" indent="0" algn="l" rtl="0">
              <a:spcBef>
                <a:spcPts val="480"/>
              </a:spcBef>
              <a:spcAft>
                <a:spcPts val="0"/>
              </a:spcAft>
              <a:buNone/>
            </a:pPr>
            <a:endParaRPr lang="en-US" dirty="0"/>
          </a:p>
          <a:p>
            <a:pPr marL="0" lvl="0" indent="0" algn="l" rtl="0">
              <a:spcBef>
                <a:spcPts val="480"/>
              </a:spcBef>
              <a:spcAft>
                <a:spcPts val="0"/>
              </a:spcAft>
              <a:buNone/>
            </a:pPr>
            <a:r>
              <a:rPr lang="en-US" dirty="0"/>
              <a:t>Datasets used:</a:t>
            </a:r>
          </a:p>
          <a:p>
            <a:pPr marL="457200" lvl="0" indent="0" algn="l" rtl="0">
              <a:spcBef>
                <a:spcPts val="480"/>
              </a:spcBef>
              <a:spcAft>
                <a:spcPts val="0"/>
              </a:spcAft>
              <a:buClr>
                <a:schemeClr val="dk1"/>
              </a:buClr>
              <a:buSzPts val="1100"/>
              <a:buFont typeface="Arial"/>
              <a:buNone/>
            </a:pPr>
            <a:r>
              <a:rPr lang="en-US" dirty="0"/>
              <a:t>1. Reddit TL;DR Summarization</a:t>
            </a:r>
          </a:p>
          <a:p>
            <a:pPr marL="457200" lvl="0" indent="0" algn="l" rtl="0">
              <a:spcBef>
                <a:spcPts val="480"/>
              </a:spcBef>
              <a:spcAft>
                <a:spcPts val="0"/>
              </a:spcAft>
              <a:buClr>
                <a:schemeClr val="dk1"/>
              </a:buClr>
              <a:buSzPts val="1100"/>
              <a:buFont typeface="Arial"/>
              <a:buNone/>
            </a:pPr>
            <a:r>
              <a:rPr lang="en-US" dirty="0"/>
              <a:t>2. </a:t>
            </a:r>
            <a:r>
              <a:rPr lang="en-US" dirty="0" err="1"/>
              <a:t>AnthropicHH</a:t>
            </a:r>
            <a:r>
              <a:rPr lang="en-US" dirty="0"/>
              <a:t> Dialogue</a:t>
            </a:r>
          </a:p>
          <a:p>
            <a:pPr marL="0" lvl="0" indent="0" algn="l" rtl="0">
              <a:spcBef>
                <a:spcPts val="480"/>
              </a:spcBef>
              <a:spcAft>
                <a:spcPts val="0"/>
              </a:spcAft>
              <a:buClr>
                <a:schemeClr val="dk1"/>
              </a:buClr>
              <a:buSzPts val="1100"/>
              <a:buFont typeface="Arial"/>
              <a:buNone/>
            </a:pPr>
            <a:endParaRPr lang="en-US" dirty="0"/>
          </a:p>
          <a:p>
            <a:pPr marL="0" lvl="0" indent="0" algn="l" rtl="0">
              <a:spcBef>
                <a:spcPts val="480"/>
              </a:spcBef>
              <a:spcAft>
                <a:spcPts val="0"/>
              </a:spcAft>
              <a:buNone/>
            </a:pPr>
            <a:endParaRPr lang="en-US" dirty="0"/>
          </a:p>
          <a:p>
            <a:pPr marL="0" lvl="0" indent="0">
              <a:buNone/>
            </a:pPr>
            <a:endParaRPr lang="en-US" dirty="0"/>
          </a:p>
        </p:txBody>
      </p:sp>
      <p:sp>
        <p:nvSpPr>
          <p:cNvPr id="4" name="Google Shape;232;g304058734ca_0_0">
            <a:extLst>
              <a:ext uri="{FF2B5EF4-FFF2-40B4-BE49-F238E27FC236}">
                <a16:creationId xmlns:a16="http://schemas.microsoft.com/office/drawing/2014/main" id="{0413A7D6-BD82-051E-3E2F-54868CA323E0}"/>
              </a:ext>
            </a:extLst>
          </p:cNvPr>
          <p:cNvSpPr txBox="1">
            <a:spLocks noGrp="1"/>
          </p:cNvSpPr>
          <p:nvPr>
            <p:ph type="title"/>
          </p:nvPr>
        </p:nvSpPr>
        <p:spPr>
          <a:xfrm>
            <a:off x="180975" y="203200"/>
            <a:ext cx="7042150" cy="554038"/>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Experimental Setup</a:t>
            </a:r>
            <a:endParaRPr dirty="0"/>
          </a:p>
        </p:txBody>
      </p:sp>
    </p:spTree>
    <p:extLst>
      <p:ext uri="{BB962C8B-B14F-4D97-AF65-F5344CB8AC3E}">
        <p14:creationId xmlns:p14="http://schemas.microsoft.com/office/powerpoint/2010/main" val="374905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39;g304058734ca_0_9">
            <a:extLst>
              <a:ext uri="{FF2B5EF4-FFF2-40B4-BE49-F238E27FC236}">
                <a16:creationId xmlns:a16="http://schemas.microsoft.com/office/drawing/2014/main" id="{9B41B24D-E955-FA0B-7CE9-5639C5357C05}"/>
              </a:ext>
            </a:extLst>
          </p:cNvPr>
          <p:cNvSpPr txBox="1">
            <a:spLocks noGrp="1"/>
          </p:cNvSpPr>
          <p:nvPr>
            <p:ph type="title"/>
          </p:nvPr>
        </p:nvSpPr>
        <p:spPr>
          <a:xfrm>
            <a:off x="180975" y="203200"/>
            <a:ext cx="7042150" cy="554038"/>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Performance comparison</a:t>
            </a:r>
            <a:endParaRPr dirty="0"/>
          </a:p>
        </p:txBody>
      </p:sp>
      <p:pic>
        <p:nvPicPr>
          <p:cNvPr id="5" name="Google Shape;241;g304058734ca_0_9">
            <a:extLst>
              <a:ext uri="{FF2B5EF4-FFF2-40B4-BE49-F238E27FC236}">
                <a16:creationId xmlns:a16="http://schemas.microsoft.com/office/drawing/2014/main" id="{9B100038-972A-D037-3318-1B0FF4559A92}"/>
              </a:ext>
            </a:extLst>
          </p:cNvPr>
          <p:cNvPicPr preferRelativeResize="0"/>
          <p:nvPr/>
        </p:nvPicPr>
        <p:blipFill rotWithShape="1">
          <a:blip r:embed="rId3">
            <a:alphaModFix/>
          </a:blip>
          <a:srcRect t="1925" b="10966"/>
          <a:stretch/>
        </p:blipFill>
        <p:spPr>
          <a:xfrm>
            <a:off x="180650" y="1173975"/>
            <a:ext cx="8165576" cy="5223302"/>
          </a:xfrm>
          <a:prstGeom prst="rect">
            <a:avLst/>
          </a:prstGeom>
          <a:noFill/>
          <a:ln>
            <a:noFill/>
          </a:ln>
        </p:spPr>
      </p:pic>
      <p:sp>
        <p:nvSpPr>
          <p:cNvPr id="2" name="TextBox 1">
            <a:extLst>
              <a:ext uri="{FF2B5EF4-FFF2-40B4-BE49-F238E27FC236}">
                <a16:creationId xmlns:a16="http://schemas.microsoft.com/office/drawing/2014/main" id="{AFA101B3-172E-9253-FB80-35A3B662442F}"/>
              </a:ext>
            </a:extLst>
          </p:cNvPr>
          <p:cNvSpPr txBox="1"/>
          <p:nvPr/>
        </p:nvSpPr>
        <p:spPr>
          <a:xfrm>
            <a:off x="1702674" y="6397277"/>
            <a:ext cx="6232635" cy="307777"/>
          </a:xfrm>
          <a:prstGeom prst="rect">
            <a:avLst/>
          </a:prstGeom>
          <a:noFill/>
        </p:spPr>
        <p:txBody>
          <a:bodyPr wrap="square" rtlCol="0">
            <a:spAutoFit/>
          </a:bodyPr>
          <a:lstStyle/>
          <a:p>
            <a:r>
              <a:rPr lang="en-US" dirty="0">
                <a:hlinkClick r:id="rId4"/>
              </a:rPr>
              <a:t>https://arxiv.org/pdf/2308.08998</a:t>
            </a:r>
            <a:r>
              <a:rPr lang="en-US" dirty="0"/>
              <a:t> </a:t>
            </a:r>
            <a:r>
              <a:rPr lang="en-US" dirty="0">
                <a:hlinkClick r:id="rId5"/>
              </a:rPr>
              <a:t>https://arxiv.org/pdf/2304.06767</a:t>
            </a:r>
            <a:endParaRPr lang="en-US" dirty="0"/>
          </a:p>
        </p:txBody>
      </p:sp>
    </p:spTree>
    <p:extLst>
      <p:ext uri="{BB962C8B-B14F-4D97-AF65-F5344CB8AC3E}">
        <p14:creationId xmlns:p14="http://schemas.microsoft.com/office/powerpoint/2010/main" val="262794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75159-D76B-2006-DBA1-BD3B430CB65F}"/>
              </a:ext>
            </a:extLst>
          </p:cNvPr>
          <p:cNvSpPr>
            <a:spLocks noGrp="1"/>
          </p:cNvSpPr>
          <p:nvPr>
            <p:ph type="title"/>
          </p:nvPr>
        </p:nvSpPr>
        <p:spPr/>
        <p:txBody>
          <a:bodyPr/>
          <a:lstStyle/>
          <a:p>
            <a:r>
              <a:rPr lang="en-US" dirty="0"/>
              <a:t>Ablation Studies</a:t>
            </a:r>
            <a:endParaRPr lang="en-IN" dirty="0"/>
          </a:p>
        </p:txBody>
      </p:sp>
      <p:pic>
        <p:nvPicPr>
          <p:cNvPr id="4" name="Google Shape;249;g304058734ca_0_17">
            <a:extLst>
              <a:ext uri="{FF2B5EF4-FFF2-40B4-BE49-F238E27FC236}">
                <a16:creationId xmlns:a16="http://schemas.microsoft.com/office/drawing/2014/main" id="{7D0B2F96-A44C-2BD7-302C-4CC4CC9DD95E}"/>
              </a:ext>
            </a:extLst>
          </p:cNvPr>
          <p:cNvPicPr preferRelativeResize="0"/>
          <p:nvPr/>
        </p:nvPicPr>
        <p:blipFill>
          <a:blip r:embed="rId3">
            <a:alphaModFix/>
          </a:blip>
          <a:stretch>
            <a:fillRect/>
          </a:stretch>
        </p:blipFill>
        <p:spPr>
          <a:xfrm>
            <a:off x="0" y="1065460"/>
            <a:ext cx="4578801" cy="3496670"/>
          </a:xfrm>
          <a:prstGeom prst="rect">
            <a:avLst/>
          </a:prstGeom>
          <a:noFill/>
          <a:ln>
            <a:noFill/>
          </a:ln>
        </p:spPr>
      </p:pic>
      <p:pic>
        <p:nvPicPr>
          <p:cNvPr id="5" name="Google Shape;248;g304058734ca_0_17">
            <a:extLst>
              <a:ext uri="{FF2B5EF4-FFF2-40B4-BE49-F238E27FC236}">
                <a16:creationId xmlns:a16="http://schemas.microsoft.com/office/drawing/2014/main" id="{F8A10A7F-C2B1-9002-B4C7-0514E6F2F0A1}"/>
              </a:ext>
            </a:extLst>
          </p:cNvPr>
          <p:cNvPicPr preferRelativeResize="0"/>
          <p:nvPr/>
        </p:nvPicPr>
        <p:blipFill>
          <a:blip r:embed="rId4">
            <a:alphaModFix/>
          </a:blip>
          <a:stretch>
            <a:fillRect/>
          </a:stretch>
        </p:blipFill>
        <p:spPr>
          <a:xfrm>
            <a:off x="4578800" y="1049763"/>
            <a:ext cx="4578801" cy="3528025"/>
          </a:xfrm>
          <a:prstGeom prst="rect">
            <a:avLst/>
          </a:prstGeom>
          <a:noFill/>
          <a:ln>
            <a:noFill/>
          </a:ln>
        </p:spPr>
      </p:pic>
      <p:sp>
        <p:nvSpPr>
          <p:cNvPr id="6" name="Google Shape;250;g304058734ca_0_17">
            <a:extLst>
              <a:ext uri="{FF2B5EF4-FFF2-40B4-BE49-F238E27FC236}">
                <a16:creationId xmlns:a16="http://schemas.microsoft.com/office/drawing/2014/main" id="{90CC1690-E544-959A-075D-11DA8CBEF8BD}"/>
              </a:ext>
            </a:extLst>
          </p:cNvPr>
          <p:cNvSpPr txBox="1"/>
          <p:nvPr/>
        </p:nvSpPr>
        <p:spPr>
          <a:xfrm>
            <a:off x="321401" y="4593485"/>
            <a:ext cx="8836200" cy="2400627"/>
          </a:xfrm>
          <a:prstGeom prst="rect">
            <a:avLst/>
          </a:prstGeom>
          <a:noFill/>
          <a:ln>
            <a:noFill/>
          </a:ln>
        </p:spPr>
        <p:txBody>
          <a:bodyPr spcFirstLastPara="1" wrap="square" lIns="91425" tIns="91425" rIns="91425" bIns="91425" anchor="t" anchorCtr="0">
            <a:spAutoFit/>
          </a:bodyPr>
          <a:lstStyle/>
          <a:p>
            <a:r>
              <a:rPr lang="en-US" sz="2400" dirty="0"/>
              <a:t>Hyperparameters:</a:t>
            </a:r>
          </a:p>
          <a:p>
            <a:r>
              <a:rPr lang="en-US" sz="2400" dirty="0">
                <a:latin typeface="Calibri" panose="020F0502020204030204" pitchFamily="34" charset="0"/>
              </a:rPr>
              <a:t>	</a:t>
            </a:r>
            <a:r>
              <a:rPr lang="el-GR" sz="2400" dirty="0">
                <a:latin typeface="Calibri" panose="020F0502020204030204" pitchFamily="34" charset="0"/>
              </a:rPr>
              <a:t>γ </a:t>
            </a:r>
            <a:r>
              <a:rPr lang="en-US" sz="2400" dirty="0">
                <a:latin typeface="Calibri" panose="020F0502020204030204" pitchFamily="34" charset="0"/>
              </a:rPr>
              <a:t>in Loss Function</a:t>
            </a:r>
          </a:p>
          <a:p>
            <a:r>
              <a:rPr lang="en-US" sz="2400" dirty="0">
                <a:latin typeface="Calibri" panose="020F0502020204030204" pitchFamily="34" charset="0"/>
              </a:rPr>
              <a:t>	</a:t>
            </a:r>
            <a:r>
              <a:rPr lang="el-GR" sz="2400" dirty="0">
                <a:latin typeface="Calibri" panose="020F0502020204030204" pitchFamily="34" charset="0"/>
              </a:rPr>
              <a:t>β </a:t>
            </a:r>
            <a:r>
              <a:rPr lang="en-US" sz="2400" dirty="0">
                <a:latin typeface="Calibri" panose="020F0502020204030204" pitchFamily="34" charset="0"/>
              </a:rPr>
              <a:t>in Rejection Sampling</a:t>
            </a:r>
            <a:endParaRPr lang="en-US" sz="2400" dirty="0"/>
          </a:p>
          <a:p>
            <a:endParaRPr lang="en-US" sz="2400" dirty="0"/>
          </a:p>
          <a:p>
            <a:r>
              <a:rPr lang="en-US" sz="2400" dirty="0"/>
              <a:t>Optimal values: </a:t>
            </a:r>
            <a:r>
              <a:rPr lang="el-GR" sz="2400" dirty="0"/>
              <a:t>β = 0.5, γ = 0.05 </a:t>
            </a:r>
            <a:r>
              <a:rPr lang="en-US" sz="2400" dirty="0"/>
              <a:t>for RSO.</a:t>
            </a:r>
          </a:p>
          <a:p>
            <a:pPr marL="0" lvl="0" indent="0" algn="l" rtl="0">
              <a:spcBef>
                <a:spcPts val="0"/>
              </a:spcBef>
              <a:spcAft>
                <a:spcPts val="0"/>
              </a:spcAft>
              <a:buNone/>
            </a:pPr>
            <a:endParaRPr sz="24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84405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FC47-ECF0-A109-EA22-16EE790D7009}"/>
              </a:ext>
            </a:extLst>
          </p:cNvPr>
          <p:cNvSpPr>
            <a:spLocks noGrp="1"/>
          </p:cNvSpPr>
          <p:nvPr>
            <p:ph type="title"/>
          </p:nvPr>
        </p:nvSpPr>
        <p:spPr/>
        <p:txBody>
          <a:bodyPr/>
          <a:lstStyle/>
          <a:p>
            <a:r>
              <a:rPr lang="en-US" dirty="0"/>
              <a:t>Human Evaluation Results</a:t>
            </a:r>
            <a:endParaRPr lang="en-IN" dirty="0"/>
          </a:p>
        </p:txBody>
      </p:sp>
      <p:sp>
        <p:nvSpPr>
          <p:cNvPr id="3" name="Text Placeholder 2">
            <a:extLst>
              <a:ext uri="{FF2B5EF4-FFF2-40B4-BE49-F238E27FC236}">
                <a16:creationId xmlns:a16="http://schemas.microsoft.com/office/drawing/2014/main" id="{8374A20B-493D-A5A8-26D5-B3DBD606235C}"/>
              </a:ext>
            </a:extLst>
          </p:cNvPr>
          <p:cNvSpPr>
            <a:spLocks noGrp="1"/>
          </p:cNvSpPr>
          <p:nvPr>
            <p:ph type="body" idx="1"/>
          </p:nvPr>
        </p:nvSpPr>
        <p:spPr/>
        <p:txBody>
          <a:bodyPr/>
          <a:lstStyle/>
          <a:p>
            <a:endParaRPr lang="en-IN"/>
          </a:p>
        </p:txBody>
      </p:sp>
      <p:pic>
        <p:nvPicPr>
          <p:cNvPr id="4" name="Google Shape;257;g304058734ca_0_30">
            <a:extLst>
              <a:ext uri="{FF2B5EF4-FFF2-40B4-BE49-F238E27FC236}">
                <a16:creationId xmlns:a16="http://schemas.microsoft.com/office/drawing/2014/main" id="{3B7B46EF-E29B-A3FE-6D2E-E679857AB4DC}"/>
              </a:ext>
            </a:extLst>
          </p:cNvPr>
          <p:cNvPicPr preferRelativeResize="0"/>
          <p:nvPr/>
        </p:nvPicPr>
        <p:blipFill rotWithShape="1">
          <a:blip r:embed="rId3">
            <a:alphaModFix/>
          </a:blip>
          <a:srcRect l="1351" t="3310" r="2761" b="12662"/>
          <a:stretch/>
        </p:blipFill>
        <p:spPr>
          <a:xfrm>
            <a:off x="120400" y="1023375"/>
            <a:ext cx="8768101" cy="4248175"/>
          </a:xfrm>
          <a:prstGeom prst="rect">
            <a:avLst/>
          </a:prstGeom>
          <a:noFill/>
          <a:ln>
            <a:noFill/>
          </a:ln>
        </p:spPr>
      </p:pic>
      <p:sp>
        <p:nvSpPr>
          <p:cNvPr id="5" name="Google Shape;258;g304058734ca_0_30">
            <a:extLst>
              <a:ext uri="{FF2B5EF4-FFF2-40B4-BE49-F238E27FC236}">
                <a16:creationId xmlns:a16="http://schemas.microsoft.com/office/drawing/2014/main" id="{B3C33B2F-FD40-2A41-DC9F-66CA91BEEFB6}"/>
              </a:ext>
            </a:extLst>
          </p:cNvPr>
          <p:cNvSpPr txBox="1"/>
          <p:nvPr/>
        </p:nvSpPr>
        <p:spPr>
          <a:xfrm>
            <a:off x="120400" y="5331750"/>
            <a:ext cx="8936700" cy="111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050" dirty="0">
                <a:solidFill>
                  <a:srgbClr val="0E0E0E"/>
                </a:solidFill>
              </a:rPr>
              <a:t>Human evaluations show that ‘</a:t>
            </a:r>
            <a:r>
              <a:rPr lang="en-US" sz="2050" dirty="0" err="1">
                <a:solidFill>
                  <a:srgbClr val="0E0E0E"/>
                </a:solidFill>
              </a:rPr>
              <a:t>rso</a:t>
            </a:r>
            <a:r>
              <a:rPr lang="en-US" sz="2050" dirty="0">
                <a:solidFill>
                  <a:srgbClr val="0E0E0E"/>
                </a:solidFill>
              </a:rPr>
              <a:t>-sample-rank’ significantly outperforms ‘direct’ and ‘</a:t>
            </a:r>
            <a:r>
              <a:rPr lang="en-US" sz="2050" dirty="0" err="1">
                <a:solidFill>
                  <a:srgbClr val="0E0E0E"/>
                </a:solidFill>
              </a:rPr>
              <a:t>sft</a:t>
            </a:r>
            <a:r>
              <a:rPr lang="en-US" sz="2050" dirty="0">
                <a:solidFill>
                  <a:srgbClr val="0E0E0E"/>
                </a:solidFill>
              </a:rPr>
              <a:t>-sample-rank’ in all tasks, with RSO being preferred over DPO by more than 2x.</a:t>
            </a:r>
            <a:endParaRPr sz="42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6245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1D740-8A70-3E74-2C9F-3999D19C8169}"/>
              </a:ext>
            </a:extLst>
          </p:cNvPr>
          <p:cNvSpPr>
            <a:spLocks noGrp="1"/>
          </p:cNvSpPr>
          <p:nvPr>
            <p:ph type="title"/>
          </p:nvPr>
        </p:nvSpPr>
        <p:spPr/>
        <p:txBody>
          <a:bodyPr/>
          <a:lstStyle/>
          <a:p>
            <a:r>
              <a:rPr lang="en-US" dirty="0"/>
              <a:t>Conclusion</a:t>
            </a:r>
            <a:endParaRPr lang="en-IN" dirty="0"/>
          </a:p>
        </p:txBody>
      </p:sp>
      <p:sp>
        <p:nvSpPr>
          <p:cNvPr id="5" name="Google Shape;265;g304058734ca_0_45">
            <a:extLst>
              <a:ext uri="{FF2B5EF4-FFF2-40B4-BE49-F238E27FC236}">
                <a16:creationId xmlns:a16="http://schemas.microsoft.com/office/drawing/2014/main" id="{B76838DC-B195-48DE-F594-146028A9447B}"/>
              </a:ext>
            </a:extLst>
          </p:cNvPr>
          <p:cNvSpPr txBox="1">
            <a:spLocks noGrp="1"/>
          </p:cNvSpPr>
          <p:nvPr>
            <p:ph type="body" idx="1"/>
          </p:nvPr>
        </p:nvSpPr>
        <p:spPr>
          <a:xfrm>
            <a:off x="180975" y="1174750"/>
            <a:ext cx="8767763" cy="5222875"/>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sz="2500" dirty="0"/>
              <a:t>The paper proposes RSO recipe to train large language models from human feedback as an alternative to RLHF.</a:t>
            </a:r>
            <a:endParaRPr sz="2500" dirty="0"/>
          </a:p>
          <a:p>
            <a:pPr marL="0" lvl="0" indent="0" algn="l" rtl="0">
              <a:spcBef>
                <a:spcPts val="480"/>
              </a:spcBef>
              <a:spcAft>
                <a:spcPts val="0"/>
              </a:spcAft>
              <a:buNone/>
            </a:pPr>
            <a:endParaRPr sz="2500" dirty="0"/>
          </a:p>
          <a:p>
            <a:pPr marL="0" lvl="0" indent="0" algn="l" rtl="0">
              <a:spcBef>
                <a:spcPts val="480"/>
              </a:spcBef>
              <a:spcAft>
                <a:spcPts val="0"/>
              </a:spcAft>
              <a:buNone/>
            </a:pPr>
            <a:r>
              <a:rPr lang="en-US" sz="2500" dirty="0"/>
              <a:t>It presents a novel statistical rejection sampling for better preference pair generation.</a:t>
            </a:r>
            <a:endParaRPr sz="2500" dirty="0"/>
          </a:p>
          <a:p>
            <a:pPr marL="0" lvl="0" indent="0" algn="l" rtl="0">
              <a:spcBef>
                <a:spcPts val="480"/>
              </a:spcBef>
              <a:spcAft>
                <a:spcPts val="0"/>
              </a:spcAft>
              <a:buNone/>
            </a:pPr>
            <a:endParaRPr sz="2500" dirty="0"/>
          </a:p>
          <a:p>
            <a:pPr marL="0" lvl="0" indent="0" algn="l" rtl="0">
              <a:spcBef>
                <a:spcPts val="480"/>
              </a:spcBef>
              <a:spcAft>
                <a:spcPts val="0"/>
              </a:spcAft>
              <a:buNone/>
            </a:pPr>
            <a:r>
              <a:rPr lang="en-US" sz="2500" dirty="0"/>
              <a:t>RSO presents a scalable and effective framework for learning from human feedback.</a:t>
            </a:r>
            <a:endParaRPr sz="2500" dirty="0"/>
          </a:p>
          <a:p>
            <a:pPr marL="0" lvl="0" indent="0" algn="l" rtl="0">
              <a:spcBef>
                <a:spcPts val="480"/>
              </a:spcBef>
              <a:spcAft>
                <a:spcPts val="0"/>
              </a:spcAft>
              <a:buNone/>
            </a:pPr>
            <a:endParaRPr sz="2500" dirty="0"/>
          </a:p>
        </p:txBody>
      </p:sp>
    </p:spTree>
    <p:extLst>
      <p:ext uri="{BB962C8B-B14F-4D97-AF65-F5344CB8AC3E}">
        <p14:creationId xmlns:p14="http://schemas.microsoft.com/office/powerpoint/2010/main" val="3280427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 name="Google Shape;270;p5">
            <a:extLst>
              <a:ext uri="{FF2B5EF4-FFF2-40B4-BE49-F238E27FC236}">
                <a16:creationId xmlns:a16="http://schemas.microsoft.com/office/drawing/2014/main" id="{3F6D54B5-96CA-F2C4-91B5-27019366AD18}"/>
              </a:ext>
            </a:extLst>
          </p:cNvPr>
          <p:cNvSpPr txBox="1">
            <a:spLocks noGrp="1"/>
          </p:cNvSpPr>
          <p:nvPr>
            <p:ph type="title"/>
          </p:nvPr>
        </p:nvSpPr>
        <p:spPr>
          <a:xfrm>
            <a:off x="3363913" y="2971800"/>
            <a:ext cx="2452687" cy="711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dirty="0"/>
              <a:t>Thank You</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g303f7ea8609_0_0"/>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Why is there a need to align?</a:t>
            </a:r>
            <a:endParaRPr/>
          </a:p>
        </p:txBody>
      </p:sp>
      <p:sp>
        <p:nvSpPr>
          <p:cNvPr id="72" name="Google Shape;72;g303f7ea8609_0_0"/>
          <p:cNvSpPr txBox="1">
            <a:spLocks noGrp="1"/>
          </p:cNvSpPr>
          <p:nvPr>
            <p:ph type="body" idx="1"/>
          </p:nvPr>
        </p:nvSpPr>
        <p:spPr>
          <a:xfrm>
            <a:off x="4705050" y="4696200"/>
            <a:ext cx="4017000" cy="1674900"/>
          </a:xfrm>
          <a:prstGeom prst="rect">
            <a:avLst/>
          </a:prstGeom>
        </p:spPr>
        <p:txBody>
          <a:bodyPr spcFirstLastPara="1" wrap="square" lIns="91425" tIns="45700" rIns="91425" bIns="45700" anchor="t" anchorCtr="0">
            <a:noAutofit/>
          </a:bodyPr>
          <a:lstStyle/>
          <a:p>
            <a:pPr marL="0" lvl="0" indent="0" algn="ctr" rtl="0">
              <a:spcBef>
                <a:spcPts val="480"/>
              </a:spcBef>
              <a:spcAft>
                <a:spcPts val="0"/>
              </a:spcAft>
              <a:buNone/>
            </a:pPr>
            <a:r>
              <a:rPr lang="en-US"/>
              <a:t>(RESPONSE)</a:t>
            </a:r>
            <a:endParaRPr/>
          </a:p>
          <a:p>
            <a:pPr marL="0" lvl="0" indent="0" algn="ctr" rtl="0">
              <a:spcBef>
                <a:spcPts val="480"/>
              </a:spcBef>
              <a:spcAft>
                <a:spcPts val="0"/>
              </a:spcAft>
              <a:buNone/>
            </a:pPr>
            <a:r>
              <a:rPr lang="en-US"/>
              <a:t>This is one of the questions that will be answered at the pizza party</a:t>
            </a:r>
            <a:endParaRPr/>
          </a:p>
        </p:txBody>
      </p:sp>
      <p:sp>
        <p:nvSpPr>
          <p:cNvPr id="73" name="Google Shape;73;g303f7ea8609_0_0"/>
          <p:cNvSpPr/>
          <p:nvPr/>
        </p:nvSpPr>
        <p:spPr>
          <a:xfrm>
            <a:off x="849700" y="1442350"/>
            <a:ext cx="2918100" cy="1164300"/>
          </a:xfrm>
          <a:prstGeom prst="roundRect">
            <a:avLst>
              <a:gd name="adj" fmla="val 16667"/>
            </a:avLst>
          </a:prstGeom>
          <a:solidFill>
            <a:srgbClr val="FFD9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Calibri"/>
                <a:ea typeface="Calibri"/>
                <a:cs typeface="Calibri"/>
                <a:sym typeface="Calibri"/>
              </a:rPr>
              <a:t>Pretraining</a:t>
            </a:r>
            <a:endParaRPr sz="3000">
              <a:latin typeface="Calibri"/>
              <a:ea typeface="Calibri"/>
              <a:cs typeface="Calibri"/>
              <a:sym typeface="Calibri"/>
            </a:endParaRPr>
          </a:p>
        </p:txBody>
      </p:sp>
      <p:sp>
        <p:nvSpPr>
          <p:cNvPr id="74" name="Google Shape;74;g303f7ea8609_0_0"/>
          <p:cNvSpPr txBox="1">
            <a:spLocks noGrp="1"/>
          </p:cNvSpPr>
          <p:nvPr>
            <p:ph type="body" idx="1"/>
          </p:nvPr>
        </p:nvSpPr>
        <p:spPr>
          <a:xfrm>
            <a:off x="4705050" y="1243900"/>
            <a:ext cx="4017000" cy="1164300"/>
          </a:xfrm>
          <a:prstGeom prst="rect">
            <a:avLst/>
          </a:prstGeom>
        </p:spPr>
        <p:txBody>
          <a:bodyPr spcFirstLastPara="1" wrap="square" lIns="91425" tIns="45700" rIns="91425" bIns="45700" anchor="t" anchorCtr="0">
            <a:noAutofit/>
          </a:bodyPr>
          <a:lstStyle/>
          <a:p>
            <a:pPr marL="0" lvl="0" indent="0" algn="ctr" rtl="0">
              <a:spcBef>
                <a:spcPts val="480"/>
              </a:spcBef>
              <a:spcAft>
                <a:spcPts val="0"/>
              </a:spcAft>
              <a:buNone/>
            </a:pPr>
            <a:r>
              <a:rPr lang="en-US" dirty="0"/>
              <a:t>(QUERY)</a:t>
            </a:r>
            <a:endParaRPr dirty="0"/>
          </a:p>
          <a:p>
            <a:pPr marL="0" lvl="0" indent="0" algn="ctr" rtl="0">
              <a:spcBef>
                <a:spcPts val="480"/>
              </a:spcBef>
              <a:spcAft>
                <a:spcPts val="0"/>
              </a:spcAft>
              <a:buNone/>
            </a:pPr>
            <a:r>
              <a:rPr lang="en-US" dirty="0"/>
              <a:t>Is pineapple on pizza a crime?</a:t>
            </a:r>
            <a:endParaRPr dirty="0"/>
          </a:p>
        </p:txBody>
      </p:sp>
      <p:sp>
        <p:nvSpPr>
          <p:cNvPr id="75" name="Google Shape;75;g303f7ea8609_0_0"/>
          <p:cNvSpPr/>
          <p:nvPr/>
        </p:nvSpPr>
        <p:spPr>
          <a:xfrm>
            <a:off x="5254500" y="3045575"/>
            <a:ext cx="2918100" cy="11643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dirty="0">
                <a:latin typeface="Calibri"/>
                <a:ea typeface="Calibri"/>
                <a:cs typeface="Calibri"/>
                <a:sym typeface="Calibri"/>
              </a:rPr>
              <a:t>Pretrained </a:t>
            </a:r>
            <a:endParaRPr sz="3000" dirty="0">
              <a:latin typeface="Calibri"/>
              <a:ea typeface="Calibri"/>
              <a:cs typeface="Calibri"/>
              <a:sym typeface="Calibri"/>
            </a:endParaRPr>
          </a:p>
          <a:p>
            <a:pPr marL="0" lvl="0" indent="0" algn="ctr" rtl="0">
              <a:spcBef>
                <a:spcPts val="0"/>
              </a:spcBef>
              <a:spcAft>
                <a:spcPts val="0"/>
              </a:spcAft>
              <a:buNone/>
            </a:pPr>
            <a:r>
              <a:rPr lang="en-US" sz="3000" dirty="0">
                <a:latin typeface="Calibri"/>
                <a:ea typeface="Calibri"/>
                <a:cs typeface="Calibri"/>
                <a:sym typeface="Calibri"/>
              </a:rPr>
              <a:t>LLM</a:t>
            </a:r>
            <a:endParaRPr sz="3000" dirty="0">
              <a:latin typeface="Calibri"/>
              <a:ea typeface="Calibri"/>
              <a:cs typeface="Calibri"/>
              <a:sym typeface="Calibri"/>
            </a:endParaRPr>
          </a:p>
        </p:txBody>
      </p:sp>
      <p:cxnSp>
        <p:nvCxnSpPr>
          <p:cNvPr id="76" name="Google Shape;76;g303f7ea8609_0_0"/>
          <p:cNvCxnSpPr>
            <a:stCxn id="74" idx="2"/>
            <a:endCxn id="75" idx="0"/>
          </p:cNvCxnSpPr>
          <p:nvPr/>
        </p:nvCxnSpPr>
        <p:spPr>
          <a:xfrm>
            <a:off x="6713550" y="2408200"/>
            <a:ext cx="0" cy="637500"/>
          </a:xfrm>
          <a:prstGeom prst="straightConnector1">
            <a:avLst/>
          </a:prstGeom>
          <a:noFill/>
          <a:ln w="9525" cap="flat" cmpd="sng">
            <a:solidFill>
              <a:schemeClr val="dk2"/>
            </a:solidFill>
            <a:prstDash val="solid"/>
            <a:round/>
            <a:headEnd type="none" w="med" len="med"/>
            <a:tailEnd type="triangle" w="med" len="med"/>
          </a:ln>
        </p:spPr>
      </p:cxnSp>
      <p:cxnSp>
        <p:nvCxnSpPr>
          <p:cNvPr id="77" name="Google Shape;77;g303f7ea8609_0_0"/>
          <p:cNvCxnSpPr>
            <a:stCxn id="75" idx="2"/>
            <a:endCxn id="72" idx="0"/>
          </p:cNvCxnSpPr>
          <p:nvPr/>
        </p:nvCxnSpPr>
        <p:spPr>
          <a:xfrm>
            <a:off x="6713550" y="4209875"/>
            <a:ext cx="0" cy="486300"/>
          </a:xfrm>
          <a:prstGeom prst="straightConnector1">
            <a:avLst/>
          </a:prstGeom>
          <a:noFill/>
          <a:ln w="9525" cap="flat" cmpd="sng">
            <a:solidFill>
              <a:schemeClr val="dk2"/>
            </a:solidFill>
            <a:prstDash val="solid"/>
            <a:round/>
            <a:headEnd type="none" w="med" len="med"/>
            <a:tailEnd type="triangle" w="med" len="med"/>
          </a:ln>
        </p:spPr>
      </p:cxn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3"/>
                                        </p:tgtEl>
                                        <p:attrNameLst>
                                          <p:attrName>style.visibility</p:attrName>
                                        </p:attrNameLst>
                                      </p:cBhvr>
                                      <p:to>
                                        <p:strVal val="visible"/>
                                      </p:to>
                                    </p:set>
                                    <p:anim calcmode="lin" valueType="num">
                                      <p:cBhvr>
                                        <p:cTn id="7" dur="500" fill="hold"/>
                                        <p:tgtEl>
                                          <p:spTgt spid="73"/>
                                        </p:tgtEl>
                                        <p:attrNameLst>
                                          <p:attrName>ppt_w</p:attrName>
                                        </p:attrNameLst>
                                      </p:cBhvr>
                                      <p:tavLst>
                                        <p:tav tm="0">
                                          <p:val>
                                            <p:fltVal val="0"/>
                                          </p:val>
                                        </p:tav>
                                        <p:tav tm="100000">
                                          <p:val>
                                            <p:strVal val="#ppt_w"/>
                                          </p:val>
                                        </p:tav>
                                      </p:tavLst>
                                    </p:anim>
                                    <p:anim calcmode="lin" valueType="num">
                                      <p:cBhvr>
                                        <p:cTn id="8" dur="500" fill="hold"/>
                                        <p:tgtEl>
                                          <p:spTgt spid="73"/>
                                        </p:tgtEl>
                                        <p:attrNameLst>
                                          <p:attrName>ppt_h</p:attrName>
                                        </p:attrNameLst>
                                      </p:cBhvr>
                                      <p:tavLst>
                                        <p:tav tm="0">
                                          <p:val>
                                            <p:fltVal val="0"/>
                                          </p:val>
                                        </p:tav>
                                        <p:tav tm="100000">
                                          <p:val>
                                            <p:strVal val="#ppt_h"/>
                                          </p:val>
                                        </p:tav>
                                      </p:tavLst>
                                    </p:anim>
                                    <p:animEffect transition="in" filter="fade">
                                      <p:cBhvr>
                                        <p:cTn id="9" dur="500"/>
                                        <p:tgtEl>
                                          <p:spTgt spid="7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4">
                                            <p:txEl>
                                              <p:pRg st="0" end="0"/>
                                            </p:txEl>
                                          </p:spTgt>
                                        </p:tgtEl>
                                        <p:attrNameLst>
                                          <p:attrName>style.visibility</p:attrName>
                                        </p:attrNameLst>
                                      </p:cBhvr>
                                      <p:to>
                                        <p:strVal val="visible"/>
                                      </p:to>
                                    </p:set>
                                    <p:anim calcmode="lin" valueType="num">
                                      <p:cBhvr>
                                        <p:cTn id="12" dur="500" fill="hold"/>
                                        <p:tgtEl>
                                          <p:spTgt spid="74">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74">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74">
                                            <p:txEl>
                                              <p:pRg st="0" end="0"/>
                                            </p:txEl>
                                          </p:spTgt>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74">
                                            <p:txEl>
                                              <p:pRg st="1" end="1"/>
                                            </p:txEl>
                                          </p:spTgt>
                                        </p:tgtEl>
                                        <p:attrNameLst>
                                          <p:attrName>style.visibility</p:attrName>
                                        </p:attrNameLst>
                                      </p:cBhvr>
                                      <p:to>
                                        <p:strVal val="visible"/>
                                      </p:to>
                                    </p:set>
                                    <p:anim calcmode="lin" valueType="num">
                                      <p:cBhvr>
                                        <p:cTn id="17" dur="500" fill="hold"/>
                                        <p:tgtEl>
                                          <p:spTgt spid="74">
                                            <p:txEl>
                                              <p:pRg st="1" end="1"/>
                                            </p:txEl>
                                          </p:spTgt>
                                        </p:tgtEl>
                                        <p:attrNameLst>
                                          <p:attrName>ppt_w</p:attrName>
                                        </p:attrNameLst>
                                      </p:cBhvr>
                                      <p:tavLst>
                                        <p:tav tm="0">
                                          <p:val>
                                            <p:fltVal val="0"/>
                                          </p:val>
                                        </p:tav>
                                        <p:tav tm="100000">
                                          <p:val>
                                            <p:strVal val="#ppt_w"/>
                                          </p:val>
                                        </p:tav>
                                      </p:tavLst>
                                    </p:anim>
                                    <p:anim calcmode="lin" valueType="num">
                                      <p:cBhvr>
                                        <p:cTn id="18" dur="500" fill="hold"/>
                                        <p:tgtEl>
                                          <p:spTgt spid="74">
                                            <p:txEl>
                                              <p:pRg st="1" end="1"/>
                                            </p:txEl>
                                          </p:spTgt>
                                        </p:tgtEl>
                                        <p:attrNameLst>
                                          <p:attrName>ppt_h</p:attrName>
                                        </p:attrNameLst>
                                      </p:cBhvr>
                                      <p:tavLst>
                                        <p:tav tm="0">
                                          <p:val>
                                            <p:fltVal val="0"/>
                                          </p:val>
                                        </p:tav>
                                        <p:tav tm="100000">
                                          <p:val>
                                            <p:strVal val="#ppt_h"/>
                                          </p:val>
                                        </p:tav>
                                      </p:tavLst>
                                    </p:anim>
                                    <p:animEffect transition="in" filter="fade">
                                      <p:cBhvr>
                                        <p:cTn id="19" dur="500"/>
                                        <p:tgtEl>
                                          <p:spTgt spid="74">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76"/>
                                        </p:tgtEl>
                                        <p:attrNameLst>
                                          <p:attrName>style.visibility</p:attrName>
                                        </p:attrNameLst>
                                      </p:cBhvr>
                                      <p:to>
                                        <p:strVal val="visible"/>
                                      </p:to>
                                    </p:set>
                                    <p:anim calcmode="lin" valueType="num">
                                      <p:cBhvr>
                                        <p:cTn id="24" dur="500" fill="hold"/>
                                        <p:tgtEl>
                                          <p:spTgt spid="76"/>
                                        </p:tgtEl>
                                        <p:attrNameLst>
                                          <p:attrName>ppt_w</p:attrName>
                                        </p:attrNameLst>
                                      </p:cBhvr>
                                      <p:tavLst>
                                        <p:tav tm="0">
                                          <p:val>
                                            <p:fltVal val="0"/>
                                          </p:val>
                                        </p:tav>
                                        <p:tav tm="100000">
                                          <p:val>
                                            <p:strVal val="#ppt_w"/>
                                          </p:val>
                                        </p:tav>
                                      </p:tavLst>
                                    </p:anim>
                                    <p:anim calcmode="lin" valueType="num">
                                      <p:cBhvr>
                                        <p:cTn id="25" dur="500" fill="hold"/>
                                        <p:tgtEl>
                                          <p:spTgt spid="76"/>
                                        </p:tgtEl>
                                        <p:attrNameLst>
                                          <p:attrName>ppt_h</p:attrName>
                                        </p:attrNameLst>
                                      </p:cBhvr>
                                      <p:tavLst>
                                        <p:tav tm="0">
                                          <p:val>
                                            <p:fltVal val="0"/>
                                          </p:val>
                                        </p:tav>
                                        <p:tav tm="100000">
                                          <p:val>
                                            <p:strVal val="#ppt_h"/>
                                          </p:val>
                                        </p:tav>
                                      </p:tavLst>
                                    </p:anim>
                                    <p:animEffect transition="in" filter="fade">
                                      <p:cBhvr>
                                        <p:cTn id="26" dur="500"/>
                                        <p:tgtEl>
                                          <p:spTgt spid="76"/>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5"/>
                                        </p:tgtEl>
                                        <p:attrNameLst>
                                          <p:attrName>style.visibility</p:attrName>
                                        </p:attrNameLst>
                                      </p:cBhvr>
                                      <p:to>
                                        <p:strVal val="visible"/>
                                      </p:to>
                                    </p:set>
                                    <p:anim calcmode="lin" valueType="num">
                                      <p:cBhvr>
                                        <p:cTn id="29" dur="500" fill="hold"/>
                                        <p:tgtEl>
                                          <p:spTgt spid="75"/>
                                        </p:tgtEl>
                                        <p:attrNameLst>
                                          <p:attrName>ppt_w</p:attrName>
                                        </p:attrNameLst>
                                      </p:cBhvr>
                                      <p:tavLst>
                                        <p:tav tm="0">
                                          <p:val>
                                            <p:fltVal val="0"/>
                                          </p:val>
                                        </p:tav>
                                        <p:tav tm="100000">
                                          <p:val>
                                            <p:strVal val="#ppt_w"/>
                                          </p:val>
                                        </p:tav>
                                      </p:tavLst>
                                    </p:anim>
                                    <p:anim calcmode="lin" valueType="num">
                                      <p:cBhvr>
                                        <p:cTn id="30" dur="500" fill="hold"/>
                                        <p:tgtEl>
                                          <p:spTgt spid="75"/>
                                        </p:tgtEl>
                                        <p:attrNameLst>
                                          <p:attrName>ppt_h</p:attrName>
                                        </p:attrNameLst>
                                      </p:cBhvr>
                                      <p:tavLst>
                                        <p:tav tm="0">
                                          <p:val>
                                            <p:fltVal val="0"/>
                                          </p:val>
                                        </p:tav>
                                        <p:tav tm="100000">
                                          <p:val>
                                            <p:strVal val="#ppt_h"/>
                                          </p:val>
                                        </p:tav>
                                      </p:tavLst>
                                    </p:anim>
                                    <p:animEffect transition="in" filter="fade">
                                      <p:cBhvr>
                                        <p:cTn id="31" dur="500"/>
                                        <p:tgtEl>
                                          <p:spTgt spid="75"/>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77"/>
                                        </p:tgtEl>
                                        <p:attrNameLst>
                                          <p:attrName>style.visibility</p:attrName>
                                        </p:attrNameLst>
                                      </p:cBhvr>
                                      <p:to>
                                        <p:strVal val="visible"/>
                                      </p:to>
                                    </p:set>
                                    <p:anim calcmode="lin" valueType="num">
                                      <p:cBhvr>
                                        <p:cTn id="36" dur="500" fill="hold"/>
                                        <p:tgtEl>
                                          <p:spTgt spid="77"/>
                                        </p:tgtEl>
                                        <p:attrNameLst>
                                          <p:attrName>ppt_w</p:attrName>
                                        </p:attrNameLst>
                                      </p:cBhvr>
                                      <p:tavLst>
                                        <p:tav tm="0">
                                          <p:val>
                                            <p:fltVal val="0"/>
                                          </p:val>
                                        </p:tav>
                                        <p:tav tm="100000">
                                          <p:val>
                                            <p:strVal val="#ppt_w"/>
                                          </p:val>
                                        </p:tav>
                                      </p:tavLst>
                                    </p:anim>
                                    <p:anim calcmode="lin" valueType="num">
                                      <p:cBhvr>
                                        <p:cTn id="37" dur="500" fill="hold"/>
                                        <p:tgtEl>
                                          <p:spTgt spid="77"/>
                                        </p:tgtEl>
                                        <p:attrNameLst>
                                          <p:attrName>ppt_h</p:attrName>
                                        </p:attrNameLst>
                                      </p:cBhvr>
                                      <p:tavLst>
                                        <p:tav tm="0">
                                          <p:val>
                                            <p:fltVal val="0"/>
                                          </p:val>
                                        </p:tav>
                                        <p:tav tm="100000">
                                          <p:val>
                                            <p:strVal val="#ppt_h"/>
                                          </p:val>
                                        </p:tav>
                                      </p:tavLst>
                                    </p:anim>
                                    <p:animEffect transition="in" filter="fade">
                                      <p:cBhvr>
                                        <p:cTn id="38" dur="500"/>
                                        <p:tgtEl>
                                          <p:spTgt spid="77"/>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72">
                                            <p:txEl>
                                              <p:pRg st="0" end="0"/>
                                            </p:txEl>
                                          </p:spTgt>
                                        </p:tgtEl>
                                        <p:attrNameLst>
                                          <p:attrName>style.visibility</p:attrName>
                                        </p:attrNameLst>
                                      </p:cBhvr>
                                      <p:to>
                                        <p:strVal val="visible"/>
                                      </p:to>
                                    </p:set>
                                    <p:anim calcmode="lin" valueType="num">
                                      <p:cBhvr>
                                        <p:cTn id="41" dur="5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42" dur="500" fill="hold"/>
                                        <p:tgtEl>
                                          <p:spTgt spid="72">
                                            <p:txEl>
                                              <p:pRg st="0" end="0"/>
                                            </p:txEl>
                                          </p:spTgt>
                                        </p:tgtEl>
                                        <p:attrNameLst>
                                          <p:attrName>ppt_h</p:attrName>
                                        </p:attrNameLst>
                                      </p:cBhvr>
                                      <p:tavLst>
                                        <p:tav tm="0">
                                          <p:val>
                                            <p:fltVal val="0"/>
                                          </p:val>
                                        </p:tav>
                                        <p:tav tm="100000">
                                          <p:val>
                                            <p:strVal val="#ppt_h"/>
                                          </p:val>
                                        </p:tav>
                                      </p:tavLst>
                                    </p:anim>
                                    <p:animEffect transition="in" filter="fade">
                                      <p:cBhvr>
                                        <p:cTn id="43" dur="500"/>
                                        <p:tgtEl>
                                          <p:spTgt spid="72">
                                            <p:txEl>
                                              <p:pRg st="0" end="0"/>
                                            </p:txEl>
                                          </p:spTgt>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72">
                                            <p:txEl>
                                              <p:pRg st="1" end="1"/>
                                            </p:txEl>
                                          </p:spTgt>
                                        </p:tgtEl>
                                        <p:attrNameLst>
                                          <p:attrName>style.visibility</p:attrName>
                                        </p:attrNameLst>
                                      </p:cBhvr>
                                      <p:to>
                                        <p:strVal val="visible"/>
                                      </p:to>
                                    </p:set>
                                    <p:anim calcmode="lin" valueType="num">
                                      <p:cBhvr>
                                        <p:cTn id="46" dur="500" fill="hold"/>
                                        <p:tgtEl>
                                          <p:spTgt spid="72">
                                            <p:txEl>
                                              <p:pRg st="1" end="1"/>
                                            </p:txEl>
                                          </p:spTgt>
                                        </p:tgtEl>
                                        <p:attrNameLst>
                                          <p:attrName>ppt_w</p:attrName>
                                        </p:attrNameLst>
                                      </p:cBhvr>
                                      <p:tavLst>
                                        <p:tav tm="0">
                                          <p:val>
                                            <p:fltVal val="0"/>
                                          </p:val>
                                        </p:tav>
                                        <p:tav tm="100000">
                                          <p:val>
                                            <p:strVal val="#ppt_w"/>
                                          </p:val>
                                        </p:tav>
                                      </p:tavLst>
                                    </p:anim>
                                    <p:anim calcmode="lin" valueType="num">
                                      <p:cBhvr>
                                        <p:cTn id="47" dur="500" fill="hold"/>
                                        <p:tgtEl>
                                          <p:spTgt spid="72">
                                            <p:txEl>
                                              <p:pRg st="1" end="1"/>
                                            </p:txEl>
                                          </p:spTgt>
                                        </p:tgtEl>
                                        <p:attrNameLst>
                                          <p:attrName>ppt_h</p:attrName>
                                        </p:attrNameLst>
                                      </p:cBhvr>
                                      <p:tavLst>
                                        <p:tav tm="0">
                                          <p:val>
                                            <p:fltVal val="0"/>
                                          </p:val>
                                        </p:tav>
                                        <p:tav tm="100000">
                                          <p:val>
                                            <p:strVal val="#ppt_h"/>
                                          </p:val>
                                        </p:tav>
                                      </p:tavLst>
                                    </p:anim>
                                    <p:animEffect transition="in" filter="fade">
                                      <p:cBhvr>
                                        <p:cTn id="48" dur="500"/>
                                        <p:tgtEl>
                                          <p:spTgt spid="72">
                                            <p:txEl>
                                              <p:pRg st="1" end="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53" presetClass="exit" presetSubtype="32" fill="hold" nodeType="clickEffect">
                                  <p:stCondLst>
                                    <p:cond delay="0"/>
                                  </p:stCondLst>
                                  <p:childTnLst>
                                    <p:anim calcmode="lin" valueType="num">
                                      <p:cBhvr>
                                        <p:cTn id="52" dur="500"/>
                                        <p:tgtEl>
                                          <p:spTgt spid="76"/>
                                        </p:tgtEl>
                                        <p:attrNameLst>
                                          <p:attrName>ppt_w</p:attrName>
                                        </p:attrNameLst>
                                      </p:cBhvr>
                                      <p:tavLst>
                                        <p:tav tm="0">
                                          <p:val>
                                            <p:strVal val="ppt_w"/>
                                          </p:val>
                                        </p:tav>
                                        <p:tav tm="100000">
                                          <p:val>
                                            <p:fltVal val="0"/>
                                          </p:val>
                                        </p:tav>
                                      </p:tavLst>
                                    </p:anim>
                                    <p:anim calcmode="lin" valueType="num">
                                      <p:cBhvr>
                                        <p:cTn id="53" dur="500"/>
                                        <p:tgtEl>
                                          <p:spTgt spid="76"/>
                                        </p:tgtEl>
                                        <p:attrNameLst>
                                          <p:attrName>ppt_h</p:attrName>
                                        </p:attrNameLst>
                                      </p:cBhvr>
                                      <p:tavLst>
                                        <p:tav tm="0">
                                          <p:val>
                                            <p:strVal val="ppt_h"/>
                                          </p:val>
                                        </p:tav>
                                        <p:tav tm="100000">
                                          <p:val>
                                            <p:fltVal val="0"/>
                                          </p:val>
                                        </p:tav>
                                      </p:tavLst>
                                    </p:anim>
                                    <p:animEffect transition="out" filter="fade">
                                      <p:cBhvr>
                                        <p:cTn id="54" dur="500"/>
                                        <p:tgtEl>
                                          <p:spTgt spid="76"/>
                                        </p:tgtEl>
                                      </p:cBhvr>
                                    </p:animEffect>
                                    <p:set>
                                      <p:cBhvr>
                                        <p:cTn id="55" dur="1" fill="hold">
                                          <p:stCondLst>
                                            <p:cond delay="499"/>
                                          </p:stCondLst>
                                        </p:cTn>
                                        <p:tgtEl>
                                          <p:spTgt spid="76"/>
                                        </p:tgtEl>
                                        <p:attrNameLst>
                                          <p:attrName>style.visibility</p:attrName>
                                        </p:attrNameLst>
                                      </p:cBhvr>
                                      <p:to>
                                        <p:strVal val="hidden"/>
                                      </p:to>
                                    </p:set>
                                  </p:childTnLst>
                                </p:cTn>
                              </p:par>
                              <p:par>
                                <p:cTn id="56" presetID="53" presetClass="exit" presetSubtype="32" fill="hold" grpId="1" nodeType="withEffect">
                                  <p:stCondLst>
                                    <p:cond delay="0"/>
                                  </p:stCondLst>
                                  <p:childTnLst>
                                    <p:anim calcmode="lin" valueType="num">
                                      <p:cBhvr>
                                        <p:cTn id="57" dur="500"/>
                                        <p:tgtEl>
                                          <p:spTgt spid="75"/>
                                        </p:tgtEl>
                                        <p:attrNameLst>
                                          <p:attrName>ppt_w</p:attrName>
                                        </p:attrNameLst>
                                      </p:cBhvr>
                                      <p:tavLst>
                                        <p:tav tm="0">
                                          <p:val>
                                            <p:strVal val="ppt_w"/>
                                          </p:val>
                                        </p:tav>
                                        <p:tav tm="100000">
                                          <p:val>
                                            <p:fltVal val="0"/>
                                          </p:val>
                                        </p:tav>
                                      </p:tavLst>
                                    </p:anim>
                                    <p:anim calcmode="lin" valueType="num">
                                      <p:cBhvr>
                                        <p:cTn id="58" dur="500"/>
                                        <p:tgtEl>
                                          <p:spTgt spid="75"/>
                                        </p:tgtEl>
                                        <p:attrNameLst>
                                          <p:attrName>ppt_h</p:attrName>
                                        </p:attrNameLst>
                                      </p:cBhvr>
                                      <p:tavLst>
                                        <p:tav tm="0">
                                          <p:val>
                                            <p:strVal val="ppt_h"/>
                                          </p:val>
                                        </p:tav>
                                        <p:tav tm="100000">
                                          <p:val>
                                            <p:fltVal val="0"/>
                                          </p:val>
                                        </p:tav>
                                      </p:tavLst>
                                    </p:anim>
                                    <p:animEffect transition="out" filter="fade">
                                      <p:cBhvr>
                                        <p:cTn id="59" dur="500"/>
                                        <p:tgtEl>
                                          <p:spTgt spid="75"/>
                                        </p:tgtEl>
                                      </p:cBhvr>
                                    </p:animEffect>
                                    <p:set>
                                      <p:cBhvr>
                                        <p:cTn id="60" dur="1" fill="hold">
                                          <p:stCondLst>
                                            <p:cond delay="499"/>
                                          </p:stCondLst>
                                        </p:cTn>
                                        <p:tgtEl>
                                          <p:spTgt spid="75"/>
                                        </p:tgtEl>
                                        <p:attrNameLst>
                                          <p:attrName>style.visibility</p:attrName>
                                        </p:attrNameLst>
                                      </p:cBhvr>
                                      <p:to>
                                        <p:strVal val="hidden"/>
                                      </p:to>
                                    </p:set>
                                  </p:childTnLst>
                                </p:cTn>
                              </p:par>
                              <p:par>
                                <p:cTn id="61" presetID="53" presetClass="exit" presetSubtype="32" fill="hold" nodeType="withEffect">
                                  <p:stCondLst>
                                    <p:cond delay="0"/>
                                  </p:stCondLst>
                                  <p:childTnLst>
                                    <p:anim calcmode="lin" valueType="num">
                                      <p:cBhvr>
                                        <p:cTn id="62" dur="500"/>
                                        <p:tgtEl>
                                          <p:spTgt spid="77"/>
                                        </p:tgtEl>
                                        <p:attrNameLst>
                                          <p:attrName>ppt_w</p:attrName>
                                        </p:attrNameLst>
                                      </p:cBhvr>
                                      <p:tavLst>
                                        <p:tav tm="0">
                                          <p:val>
                                            <p:strVal val="ppt_w"/>
                                          </p:val>
                                        </p:tav>
                                        <p:tav tm="100000">
                                          <p:val>
                                            <p:fltVal val="0"/>
                                          </p:val>
                                        </p:tav>
                                      </p:tavLst>
                                    </p:anim>
                                    <p:anim calcmode="lin" valueType="num">
                                      <p:cBhvr>
                                        <p:cTn id="63" dur="500"/>
                                        <p:tgtEl>
                                          <p:spTgt spid="77"/>
                                        </p:tgtEl>
                                        <p:attrNameLst>
                                          <p:attrName>ppt_h</p:attrName>
                                        </p:attrNameLst>
                                      </p:cBhvr>
                                      <p:tavLst>
                                        <p:tav tm="0">
                                          <p:val>
                                            <p:strVal val="ppt_h"/>
                                          </p:val>
                                        </p:tav>
                                        <p:tav tm="100000">
                                          <p:val>
                                            <p:fltVal val="0"/>
                                          </p:val>
                                        </p:tav>
                                      </p:tavLst>
                                    </p:anim>
                                    <p:animEffect transition="out" filter="fade">
                                      <p:cBhvr>
                                        <p:cTn id="64" dur="500"/>
                                        <p:tgtEl>
                                          <p:spTgt spid="77"/>
                                        </p:tgtEl>
                                      </p:cBhvr>
                                    </p:animEffect>
                                    <p:set>
                                      <p:cBhvr>
                                        <p:cTn id="65" dur="1" fill="hold">
                                          <p:stCondLst>
                                            <p:cond delay="499"/>
                                          </p:stCondLst>
                                        </p:cTn>
                                        <p:tgtEl>
                                          <p:spTgt spid="77"/>
                                        </p:tgtEl>
                                        <p:attrNameLst>
                                          <p:attrName>style.visibility</p:attrName>
                                        </p:attrNameLst>
                                      </p:cBhvr>
                                      <p:to>
                                        <p:strVal val="hidden"/>
                                      </p:to>
                                    </p:set>
                                  </p:childTnLst>
                                </p:cTn>
                              </p:par>
                              <p:par>
                                <p:cTn id="66" presetID="53" presetClass="exit" presetSubtype="32" fill="hold" grpId="1" nodeType="withEffect">
                                  <p:stCondLst>
                                    <p:cond delay="0"/>
                                  </p:stCondLst>
                                  <p:childTnLst>
                                    <p:anim calcmode="lin" valueType="num">
                                      <p:cBhvr>
                                        <p:cTn id="67" dur="500"/>
                                        <p:tgtEl>
                                          <p:spTgt spid="72">
                                            <p:txEl>
                                              <p:pRg st="0" end="0"/>
                                            </p:txEl>
                                          </p:spTgt>
                                        </p:tgtEl>
                                        <p:attrNameLst>
                                          <p:attrName>ppt_w</p:attrName>
                                        </p:attrNameLst>
                                      </p:cBhvr>
                                      <p:tavLst>
                                        <p:tav tm="0">
                                          <p:val>
                                            <p:strVal val="ppt_w"/>
                                          </p:val>
                                        </p:tav>
                                        <p:tav tm="100000">
                                          <p:val>
                                            <p:fltVal val="0"/>
                                          </p:val>
                                        </p:tav>
                                      </p:tavLst>
                                    </p:anim>
                                    <p:anim calcmode="lin" valueType="num">
                                      <p:cBhvr>
                                        <p:cTn id="68" dur="500"/>
                                        <p:tgtEl>
                                          <p:spTgt spid="72">
                                            <p:txEl>
                                              <p:pRg st="0" end="0"/>
                                            </p:txEl>
                                          </p:spTgt>
                                        </p:tgtEl>
                                        <p:attrNameLst>
                                          <p:attrName>ppt_h</p:attrName>
                                        </p:attrNameLst>
                                      </p:cBhvr>
                                      <p:tavLst>
                                        <p:tav tm="0">
                                          <p:val>
                                            <p:strVal val="ppt_h"/>
                                          </p:val>
                                        </p:tav>
                                        <p:tav tm="100000">
                                          <p:val>
                                            <p:fltVal val="0"/>
                                          </p:val>
                                        </p:tav>
                                      </p:tavLst>
                                    </p:anim>
                                    <p:animEffect transition="out" filter="fade">
                                      <p:cBhvr>
                                        <p:cTn id="69" dur="500"/>
                                        <p:tgtEl>
                                          <p:spTgt spid="72">
                                            <p:txEl>
                                              <p:pRg st="0" end="0"/>
                                            </p:txEl>
                                          </p:spTgt>
                                        </p:tgtEl>
                                      </p:cBhvr>
                                    </p:animEffect>
                                    <p:set>
                                      <p:cBhvr>
                                        <p:cTn id="70" dur="1" fill="hold">
                                          <p:stCondLst>
                                            <p:cond delay="499"/>
                                          </p:stCondLst>
                                        </p:cTn>
                                        <p:tgtEl>
                                          <p:spTgt spid="72">
                                            <p:txEl>
                                              <p:pRg st="0" end="0"/>
                                            </p:txEl>
                                          </p:spTgt>
                                        </p:tgtEl>
                                        <p:attrNameLst>
                                          <p:attrName>style.visibility</p:attrName>
                                        </p:attrNameLst>
                                      </p:cBhvr>
                                      <p:to>
                                        <p:strVal val="hidden"/>
                                      </p:to>
                                    </p:set>
                                  </p:childTnLst>
                                </p:cTn>
                              </p:par>
                              <p:par>
                                <p:cTn id="71" presetID="53" presetClass="exit" presetSubtype="32" fill="hold" grpId="1" nodeType="withEffect">
                                  <p:stCondLst>
                                    <p:cond delay="0"/>
                                  </p:stCondLst>
                                  <p:childTnLst>
                                    <p:anim calcmode="lin" valueType="num">
                                      <p:cBhvr>
                                        <p:cTn id="72" dur="500"/>
                                        <p:tgtEl>
                                          <p:spTgt spid="72">
                                            <p:txEl>
                                              <p:pRg st="1" end="1"/>
                                            </p:txEl>
                                          </p:spTgt>
                                        </p:tgtEl>
                                        <p:attrNameLst>
                                          <p:attrName>ppt_w</p:attrName>
                                        </p:attrNameLst>
                                      </p:cBhvr>
                                      <p:tavLst>
                                        <p:tav tm="0">
                                          <p:val>
                                            <p:strVal val="ppt_w"/>
                                          </p:val>
                                        </p:tav>
                                        <p:tav tm="100000">
                                          <p:val>
                                            <p:fltVal val="0"/>
                                          </p:val>
                                        </p:tav>
                                      </p:tavLst>
                                    </p:anim>
                                    <p:anim calcmode="lin" valueType="num">
                                      <p:cBhvr>
                                        <p:cTn id="73" dur="500"/>
                                        <p:tgtEl>
                                          <p:spTgt spid="72">
                                            <p:txEl>
                                              <p:pRg st="1" end="1"/>
                                            </p:txEl>
                                          </p:spTgt>
                                        </p:tgtEl>
                                        <p:attrNameLst>
                                          <p:attrName>ppt_h</p:attrName>
                                        </p:attrNameLst>
                                      </p:cBhvr>
                                      <p:tavLst>
                                        <p:tav tm="0">
                                          <p:val>
                                            <p:strVal val="ppt_h"/>
                                          </p:val>
                                        </p:tav>
                                        <p:tav tm="100000">
                                          <p:val>
                                            <p:fltVal val="0"/>
                                          </p:val>
                                        </p:tav>
                                      </p:tavLst>
                                    </p:anim>
                                    <p:animEffect transition="out" filter="fade">
                                      <p:cBhvr>
                                        <p:cTn id="74" dur="500"/>
                                        <p:tgtEl>
                                          <p:spTgt spid="72">
                                            <p:txEl>
                                              <p:pRg st="1" end="1"/>
                                            </p:txEl>
                                          </p:spTgt>
                                        </p:tgtEl>
                                      </p:cBhvr>
                                    </p:animEffect>
                                    <p:set>
                                      <p:cBhvr>
                                        <p:cTn id="75" dur="1" fill="hold">
                                          <p:stCondLst>
                                            <p:cond delay="499"/>
                                          </p:stCondLst>
                                        </p:cTn>
                                        <p:tgtEl>
                                          <p:spTgt spid="72">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P spid="72" grpId="1" uiExpand="1" build="p"/>
      <p:bldP spid="73" grpId="0" animBg="1"/>
      <p:bldP spid="74" grpId="0" uiExpand="1" build="p"/>
      <p:bldP spid="75" grpId="0" animBg="1"/>
      <p:bldP spid="75"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g303f7ea8609_0_43"/>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Why is there a need to align?</a:t>
            </a:r>
            <a:endParaRPr/>
          </a:p>
        </p:txBody>
      </p:sp>
      <p:sp>
        <p:nvSpPr>
          <p:cNvPr id="84" name="Google Shape;84;g303f7ea8609_0_43"/>
          <p:cNvSpPr txBox="1">
            <a:spLocks noGrp="1"/>
          </p:cNvSpPr>
          <p:nvPr>
            <p:ph type="body" idx="1"/>
          </p:nvPr>
        </p:nvSpPr>
        <p:spPr>
          <a:xfrm>
            <a:off x="4705050" y="4696200"/>
            <a:ext cx="4017000" cy="1674900"/>
          </a:xfrm>
          <a:prstGeom prst="rect">
            <a:avLst/>
          </a:prstGeom>
        </p:spPr>
        <p:txBody>
          <a:bodyPr spcFirstLastPara="1" wrap="square" lIns="91425" tIns="45700" rIns="91425" bIns="45700" anchor="t" anchorCtr="0">
            <a:noAutofit/>
          </a:bodyPr>
          <a:lstStyle/>
          <a:p>
            <a:pPr marL="0" lvl="0" indent="0" algn="ctr" rtl="0">
              <a:spcBef>
                <a:spcPts val="480"/>
              </a:spcBef>
              <a:spcAft>
                <a:spcPts val="0"/>
              </a:spcAft>
              <a:buNone/>
            </a:pPr>
            <a:r>
              <a:rPr lang="en-US"/>
              <a:t>(RESPONSE)</a:t>
            </a:r>
            <a:endParaRPr/>
          </a:p>
          <a:p>
            <a:pPr marL="0" lvl="0" indent="0" algn="ctr" rtl="0">
              <a:spcBef>
                <a:spcPts val="480"/>
              </a:spcBef>
              <a:spcAft>
                <a:spcPts val="0"/>
              </a:spcAft>
              <a:buNone/>
            </a:pPr>
            <a:r>
              <a:rPr lang="en-US"/>
              <a:t>Yes, adding pineapple on pizza is a criminal offence</a:t>
            </a:r>
            <a:endParaRPr/>
          </a:p>
        </p:txBody>
      </p:sp>
      <p:sp>
        <p:nvSpPr>
          <p:cNvPr id="85" name="Google Shape;85;g303f7ea8609_0_43"/>
          <p:cNvSpPr/>
          <p:nvPr/>
        </p:nvSpPr>
        <p:spPr>
          <a:xfrm>
            <a:off x="849700" y="1442350"/>
            <a:ext cx="2918100" cy="1164300"/>
          </a:xfrm>
          <a:prstGeom prst="roundRect">
            <a:avLst>
              <a:gd name="adj" fmla="val 16667"/>
            </a:avLst>
          </a:prstGeom>
          <a:solidFill>
            <a:srgbClr val="FFD9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Calibri"/>
                <a:ea typeface="Calibri"/>
                <a:cs typeface="Calibri"/>
                <a:sym typeface="Calibri"/>
              </a:rPr>
              <a:t>Pretraining</a:t>
            </a:r>
            <a:endParaRPr sz="3000">
              <a:latin typeface="Calibri"/>
              <a:ea typeface="Calibri"/>
              <a:cs typeface="Calibri"/>
              <a:sym typeface="Calibri"/>
            </a:endParaRPr>
          </a:p>
        </p:txBody>
      </p:sp>
      <p:sp>
        <p:nvSpPr>
          <p:cNvPr id="86" name="Google Shape;86;g303f7ea8609_0_43"/>
          <p:cNvSpPr/>
          <p:nvPr/>
        </p:nvSpPr>
        <p:spPr>
          <a:xfrm>
            <a:off x="849700" y="3045575"/>
            <a:ext cx="2918100" cy="1164300"/>
          </a:xfrm>
          <a:prstGeom prst="roundRect">
            <a:avLst>
              <a:gd name="adj" fmla="val 16667"/>
            </a:avLst>
          </a:prstGeom>
          <a:solidFill>
            <a:srgbClr val="FFD9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dirty="0">
                <a:latin typeface="Calibri"/>
                <a:ea typeface="Calibri"/>
                <a:cs typeface="Calibri"/>
                <a:sym typeface="Calibri"/>
              </a:rPr>
              <a:t>Supervised</a:t>
            </a:r>
            <a:endParaRPr sz="3000" dirty="0">
              <a:latin typeface="Calibri"/>
              <a:ea typeface="Calibri"/>
              <a:cs typeface="Calibri"/>
              <a:sym typeface="Calibri"/>
            </a:endParaRPr>
          </a:p>
          <a:p>
            <a:pPr marL="0" lvl="0" indent="0" algn="ctr" rtl="0">
              <a:spcBef>
                <a:spcPts val="0"/>
              </a:spcBef>
              <a:spcAft>
                <a:spcPts val="0"/>
              </a:spcAft>
              <a:buNone/>
            </a:pPr>
            <a:r>
              <a:rPr lang="en-US" sz="3000" dirty="0">
                <a:latin typeface="Calibri"/>
                <a:ea typeface="Calibri"/>
                <a:cs typeface="Calibri"/>
                <a:sym typeface="Calibri"/>
              </a:rPr>
              <a:t>fine-tuning</a:t>
            </a:r>
            <a:endParaRPr sz="3000" dirty="0">
              <a:latin typeface="Calibri"/>
              <a:ea typeface="Calibri"/>
              <a:cs typeface="Calibri"/>
              <a:sym typeface="Calibri"/>
            </a:endParaRPr>
          </a:p>
        </p:txBody>
      </p:sp>
      <p:cxnSp>
        <p:nvCxnSpPr>
          <p:cNvPr id="87" name="Google Shape;87;g303f7ea8609_0_43"/>
          <p:cNvCxnSpPr>
            <a:stCxn id="85" idx="2"/>
            <a:endCxn id="86" idx="0"/>
          </p:cNvCxnSpPr>
          <p:nvPr/>
        </p:nvCxnSpPr>
        <p:spPr>
          <a:xfrm>
            <a:off x="2308750" y="2606650"/>
            <a:ext cx="0" cy="438900"/>
          </a:xfrm>
          <a:prstGeom prst="straightConnector1">
            <a:avLst/>
          </a:prstGeom>
          <a:noFill/>
          <a:ln w="9525" cap="flat" cmpd="sng">
            <a:solidFill>
              <a:schemeClr val="dk2"/>
            </a:solidFill>
            <a:prstDash val="solid"/>
            <a:round/>
            <a:headEnd type="none" w="med" len="med"/>
            <a:tailEnd type="triangle" w="med" len="med"/>
          </a:ln>
        </p:spPr>
      </p:cxnSp>
      <p:sp>
        <p:nvSpPr>
          <p:cNvPr id="88" name="Google Shape;88;g303f7ea8609_0_43"/>
          <p:cNvSpPr/>
          <p:nvPr/>
        </p:nvSpPr>
        <p:spPr>
          <a:xfrm>
            <a:off x="5254500" y="3045575"/>
            <a:ext cx="2918100" cy="11643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Calibri"/>
                <a:ea typeface="Calibri"/>
                <a:cs typeface="Calibri"/>
                <a:sym typeface="Calibri"/>
              </a:rPr>
              <a:t>SFT LLM</a:t>
            </a:r>
            <a:endParaRPr sz="3000">
              <a:latin typeface="Calibri"/>
              <a:ea typeface="Calibri"/>
              <a:cs typeface="Calibri"/>
              <a:sym typeface="Calibri"/>
            </a:endParaRPr>
          </a:p>
        </p:txBody>
      </p:sp>
      <p:sp>
        <p:nvSpPr>
          <p:cNvPr id="89" name="Google Shape;89;g303f7ea8609_0_43"/>
          <p:cNvSpPr txBox="1">
            <a:spLocks noGrp="1"/>
          </p:cNvSpPr>
          <p:nvPr>
            <p:ph type="body" idx="1"/>
          </p:nvPr>
        </p:nvSpPr>
        <p:spPr>
          <a:xfrm>
            <a:off x="4705050" y="1243900"/>
            <a:ext cx="4017000" cy="1164300"/>
          </a:xfrm>
          <a:prstGeom prst="rect">
            <a:avLst/>
          </a:prstGeom>
        </p:spPr>
        <p:txBody>
          <a:bodyPr spcFirstLastPara="1" wrap="square" lIns="91425" tIns="45700" rIns="91425" bIns="45700" anchor="t" anchorCtr="0">
            <a:noAutofit/>
          </a:bodyPr>
          <a:lstStyle/>
          <a:p>
            <a:pPr marL="0" lvl="0" indent="0" algn="ctr" rtl="0">
              <a:spcBef>
                <a:spcPts val="480"/>
              </a:spcBef>
              <a:spcAft>
                <a:spcPts val="0"/>
              </a:spcAft>
              <a:buNone/>
            </a:pPr>
            <a:r>
              <a:rPr lang="en-US"/>
              <a:t>(QUERY)</a:t>
            </a:r>
            <a:endParaRPr/>
          </a:p>
          <a:p>
            <a:pPr marL="0" lvl="0" indent="0" algn="ctr" rtl="0">
              <a:spcBef>
                <a:spcPts val="480"/>
              </a:spcBef>
              <a:spcAft>
                <a:spcPts val="0"/>
              </a:spcAft>
              <a:buNone/>
            </a:pPr>
            <a:r>
              <a:rPr lang="en-US"/>
              <a:t>Is pineapple on pizza a crime?</a:t>
            </a:r>
            <a:endParaRPr/>
          </a:p>
        </p:txBody>
      </p:sp>
      <p:cxnSp>
        <p:nvCxnSpPr>
          <p:cNvPr id="90" name="Google Shape;90;g303f7ea8609_0_43"/>
          <p:cNvCxnSpPr>
            <a:stCxn id="89" idx="2"/>
            <a:endCxn id="88" idx="0"/>
          </p:cNvCxnSpPr>
          <p:nvPr/>
        </p:nvCxnSpPr>
        <p:spPr>
          <a:xfrm>
            <a:off x="6713550" y="2408200"/>
            <a:ext cx="0" cy="637500"/>
          </a:xfrm>
          <a:prstGeom prst="straightConnector1">
            <a:avLst/>
          </a:prstGeom>
          <a:noFill/>
          <a:ln w="9525" cap="flat" cmpd="sng">
            <a:solidFill>
              <a:schemeClr val="dk2"/>
            </a:solidFill>
            <a:prstDash val="solid"/>
            <a:round/>
            <a:headEnd type="none" w="med" len="med"/>
            <a:tailEnd type="triangle" w="med" len="med"/>
          </a:ln>
        </p:spPr>
      </p:cxnSp>
      <p:cxnSp>
        <p:nvCxnSpPr>
          <p:cNvPr id="91" name="Google Shape;91;g303f7ea8609_0_43"/>
          <p:cNvCxnSpPr>
            <a:stCxn id="88" idx="2"/>
            <a:endCxn id="84" idx="0"/>
          </p:cNvCxnSpPr>
          <p:nvPr/>
        </p:nvCxnSpPr>
        <p:spPr>
          <a:xfrm>
            <a:off x="6713550" y="4209875"/>
            <a:ext cx="0" cy="486300"/>
          </a:xfrm>
          <a:prstGeom prst="straightConnector1">
            <a:avLst/>
          </a:prstGeom>
          <a:noFill/>
          <a:ln w="9525" cap="flat" cmpd="sng">
            <a:solidFill>
              <a:schemeClr val="dk2"/>
            </a:solidFill>
            <a:prstDash val="solid"/>
            <a:round/>
            <a:headEnd type="none" w="med" len="med"/>
            <a:tailEnd type="triangle" w="med" len="med"/>
          </a:ln>
        </p:spPr>
      </p:cxn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p:cTn id="7" dur="500" fill="hold"/>
                                        <p:tgtEl>
                                          <p:spTgt spid="87"/>
                                        </p:tgtEl>
                                        <p:attrNameLst>
                                          <p:attrName>ppt_w</p:attrName>
                                        </p:attrNameLst>
                                      </p:cBhvr>
                                      <p:tavLst>
                                        <p:tav tm="0">
                                          <p:val>
                                            <p:fltVal val="0"/>
                                          </p:val>
                                        </p:tav>
                                        <p:tav tm="100000">
                                          <p:val>
                                            <p:strVal val="#ppt_w"/>
                                          </p:val>
                                        </p:tav>
                                      </p:tavLst>
                                    </p:anim>
                                    <p:anim calcmode="lin" valueType="num">
                                      <p:cBhvr>
                                        <p:cTn id="8" dur="500" fill="hold"/>
                                        <p:tgtEl>
                                          <p:spTgt spid="87"/>
                                        </p:tgtEl>
                                        <p:attrNameLst>
                                          <p:attrName>ppt_h</p:attrName>
                                        </p:attrNameLst>
                                      </p:cBhvr>
                                      <p:tavLst>
                                        <p:tav tm="0">
                                          <p:val>
                                            <p:fltVal val="0"/>
                                          </p:val>
                                        </p:tav>
                                        <p:tav tm="100000">
                                          <p:val>
                                            <p:strVal val="#ppt_h"/>
                                          </p:val>
                                        </p:tav>
                                      </p:tavLst>
                                    </p:anim>
                                    <p:animEffect transition="in" filter="fade">
                                      <p:cBhvr>
                                        <p:cTn id="9" dur="500"/>
                                        <p:tgtEl>
                                          <p:spTgt spid="87"/>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86"/>
                                        </p:tgtEl>
                                        <p:attrNameLst>
                                          <p:attrName>style.visibility</p:attrName>
                                        </p:attrNameLst>
                                      </p:cBhvr>
                                      <p:to>
                                        <p:strVal val="visible"/>
                                      </p:to>
                                    </p:set>
                                    <p:anim calcmode="lin" valueType="num">
                                      <p:cBhvr>
                                        <p:cTn id="12" dur="500" fill="hold"/>
                                        <p:tgtEl>
                                          <p:spTgt spid="86"/>
                                        </p:tgtEl>
                                        <p:attrNameLst>
                                          <p:attrName>ppt_w</p:attrName>
                                        </p:attrNameLst>
                                      </p:cBhvr>
                                      <p:tavLst>
                                        <p:tav tm="0">
                                          <p:val>
                                            <p:fltVal val="0"/>
                                          </p:val>
                                        </p:tav>
                                        <p:tav tm="100000">
                                          <p:val>
                                            <p:strVal val="#ppt_w"/>
                                          </p:val>
                                        </p:tav>
                                      </p:tavLst>
                                    </p:anim>
                                    <p:anim calcmode="lin" valueType="num">
                                      <p:cBhvr>
                                        <p:cTn id="13" dur="500" fill="hold"/>
                                        <p:tgtEl>
                                          <p:spTgt spid="86"/>
                                        </p:tgtEl>
                                        <p:attrNameLst>
                                          <p:attrName>ppt_h</p:attrName>
                                        </p:attrNameLst>
                                      </p:cBhvr>
                                      <p:tavLst>
                                        <p:tav tm="0">
                                          <p:val>
                                            <p:fltVal val="0"/>
                                          </p:val>
                                        </p:tav>
                                        <p:tav tm="100000">
                                          <p:val>
                                            <p:strVal val="#ppt_h"/>
                                          </p:val>
                                        </p:tav>
                                      </p:tavLst>
                                    </p:anim>
                                    <p:animEffect transition="in" filter="fade">
                                      <p:cBhvr>
                                        <p:cTn id="14" dur="500"/>
                                        <p:tgtEl>
                                          <p:spTgt spid="86"/>
                                        </p:tgtEl>
                                      </p:cBhvr>
                                    </p:animEffect>
                                  </p:childTnLst>
                                </p:cTn>
                              </p:par>
                              <p:par>
                                <p:cTn id="15" presetID="53" presetClass="entr" presetSubtype="16" fill="hold" nodeType="withEffect">
                                  <p:stCondLst>
                                    <p:cond delay="0"/>
                                  </p:stCondLst>
                                  <p:childTnLst>
                                    <p:set>
                                      <p:cBhvr>
                                        <p:cTn id="16" dur="1" fill="hold">
                                          <p:stCondLst>
                                            <p:cond delay="0"/>
                                          </p:stCondLst>
                                        </p:cTn>
                                        <p:tgtEl>
                                          <p:spTgt spid="90"/>
                                        </p:tgtEl>
                                        <p:attrNameLst>
                                          <p:attrName>style.visibility</p:attrName>
                                        </p:attrNameLst>
                                      </p:cBhvr>
                                      <p:to>
                                        <p:strVal val="visible"/>
                                      </p:to>
                                    </p:set>
                                    <p:anim calcmode="lin" valueType="num">
                                      <p:cBhvr>
                                        <p:cTn id="17" dur="500" fill="hold"/>
                                        <p:tgtEl>
                                          <p:spTgt spid="90"/>
                                        </p:tgtEl>
                                        <p:attrNameLst>
                                          <p:attrName>ppt_w</p:attrName>
                                        </p:attrNameLst>
                                      </p:cBhvr>
                                      <p:tavLst>
                                        <p:tav tm="0">
                                          <p:val>
                                            <p:fltVal val="0"/>
                                          </p:val>
                                        </p:tav>
                                        <p:tav tm="100000">
                                          <p:val>
                                            <p:strVal val="#ppt_w"/>
                                          </p:val>
                                        </p:tav>
                                      </p:tavLst>
                                    </p:anim>
                                    <p:anim calcmode="lin" valueType="num">
                                      <p:cBhvr>
                                        <p:cTn id="18" dur="500" fill="hold"/>
                                        <p:tgtEl>
                                          <p:spTgt spid="90"/>
                                        </p:tgtEl>
                                        <p:attrNameLst>
                                          <p:attrName>ppt_h</p:attrName>
                                        </p:attrNameLst>
                                      </p:cBhvr>
                                      <p:tavLst>
                                        <p:tav tm="0">
                                          <p:val>
                                            <p:fltVal val="0"/>
                                          </p:val>
                                        </p:tav>
                                        <p:tav tm="100000">
                                          <p:val>
                                            <p:strVal val="#ppt_h"/>
                                          </p:val>
                                        </p:tav>
                                      </p:tavLst>
                                    </p:anim>
                                    <p:animEffect transition="in" filter="fade">
                                      <p:cBhvr>
                                        <p:cTn id="19" dur="500"/>
                                        <p:tgtEl>
                                          <p:spTgt spid="90"/>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88"/>
                                        </p:tgtEl>
                                        <p:attrNameLst>
                                          <p:attrName>style.visibility</p:attrName>
                                        </p:attrNameLst>
                                      </p:cBhvr>
                                      <p:to>
                                        <p:strVal val="visible"/>
                                      </p:to>
                                    </p:set>
                                    <p:anim calcmode="lin" valueType="num">
                                      <p:cBhvr>
                                        <p:cTn id="22" dur="500" fill="hold"/>
                                        <p:tgtEl>
                                          <p:spTgt spid="88"/>
                                        </p:tgtEl>
                                        <p:attrNameLst>
                                          <p:attrName>ppt_w</p:attrName>
                                        </p:attrNameLst>
                                      </p:cBhvr>
                                      <p:tavLst>
                                        <p:tav tm="0">
                                          <p:val>
                                            <p:fltVal val="0"/>
                                          </p:val>
                                        </p:tav>
                                        <p:tav tm="100000">
                                          <p:val>
                                            <p:strVal val="#ppt_w"/>
                                          </p:val>
                                        </p:tav>
                                      </p:tavLst>
                                    </p:anim>
                                    <p:anim calcmode="lin" valueType="num">
                                      <p:cBhvr>
                                        <p:cTn id="23" dur="500" fill="hold"/>
                                        <p:tgtEl>
                                          <p:spTgt spid="88"/>
                                        </p:tgtEl>
                                        <p:attrNameLst>
                                          <p:attrName>ppt_h</p:attrName>
                                        </p:attrNameLst>
                                      </p:cBhvr>
                                      <p:tavLst>
                                        <p:tav tm="0">
                                          <p:val>
                                            <p:fltVal val="0"/>
                                          </p:val>
                                        </p:tav>
                                        <p:tav tm="100000">
                                          <p:val>
                                            <p:strVal val="#ppt_h"/>
                                          </p:val>
                                        </p:tav>
                                      </p:tavLst>
                                    </p:anim>
                                    <p:animEffect transition="in" filter="fade">
                                      <p:cBhvr>
                                        <p:cTn id="24" dur="500"/>
                                        <p:tgtEl>
                                          <p:spTgt spid="88"/>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91"/>
                                        </p:tgtEl>
                                        <p:attrNameLst>
                                          <p:attrName>style.visibility</p:attrName>
                                        </p:attrNameLst>
                                      </p:cBhvr>
                                      <p:to>
                                        <p:strVal val="visible"/>
                                      </p:to>
                                    </p:set>
                                    <p:anim calcmode="lin" valueType="num">
                                      <p:cBhvr>
                                        <p:cTn id="29" dur="500" fill="hold"/>
                                        <p:tgtEl>
                                          <p:spTgt spid="91"/>
                                        </p:tgtEl>
                                        <p:attrNameLst>
                                          <p:attrName>ppt_w</p:attrName>
                                        </p:attrNameLst>
                                      </p:cBhvr>
                                      <p:tavLst>
                                        <p:tav tm="0">
                                          <p:val>
                                            <p:fltVal val="0"/>
                                          </p:val>
                                        </p:tav>
                                        <p:tav tm="100000">
                                          <p:val>
                                            <p:strVal val="#ppt_w"/>
                                          </p:val>
                                        </p:tav>
                                      </p:tavLst>
                                    </p:anim>
                                    <p:anim calcmode="lin" valueType="num">
                                      <p:cBhvr>
                                        <p:cTn id="30" dur="500" fill="hold"/>
                                        <p:tgtEl>
                                          <p:spTgt spid="91"/>
                                        </p:tgtEl>
                                        <p:attrNameLst>
                                          <p:attrName>ppt_h</p:attrName>
                                        </p:attrNameLst>
                                      </p:cBhvr>
                                      <p:tavLst>
                                        <p:tav tm="0">
                                          <p:val>
                                            <p:fltVal val="0"/>
                                          </p:val>
                                        </p:tav>
                                        <p:tav tm="100000">
                                          <p:val>
                                            <p:strVal val="#ppt_h"/>
                                          </p:val>
                                        </p:tav>
                                      </p:tavLst>
                                    </p:anim>
                                    <p:animEffect transition="in" filter="fade">
                                      <p:cBhvr>
                                        <p:cTn id="31" dur="500"/>
                                        <p:tgtEl>
                                          <p:spTgt spid="91"/>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84">
                                            <p:txEl>
                                              <p:pRg st="0" end="0"/>
                                            </p:txEl>
                                          </p:spTgt>
                                        </p:tgtEl>
                                        <p:attrNameLst>
                                          <p:attrName>style.visibility</p:attrName>
                                        </p:attrNameLst>
                                      </p:cBhvr>
                                      <p:to>
                                        <p:strVal val="visible"/>
                                      </p:to>
                                    </p:set>
                                    <p:anim calcmode="lin" valueType="num">
                                      <p:cBhvr>
                                        <p:cTn id="34" dur="500" fill="hold"/>
                                        <p:tgtEl>
                                          <p:spTgt spid="84">
                                            <p:txEl>
                                              <p:pRg st="0" end="0"/>
                                            </p:txEl>
                                          </p:spTgt>
                                        </p:tgtEl>
                                        <p:attrNameLst>
                                          <p:attrName>ppt_w</p:attrName>
                                        </p:attrNameLst>
                                      </p:cBhvr>
                                      <p:tavLst>
                                        <p:tav tm="0">
                                          <p:val>
                                            <p:fltVal val="0"/>
                                          </p:val>
                                        </p:tav>
                                        <p:tav tm="100000">
                                          <p:val>
                                            <p:strVal val="#ppt_w"/>
                                          </p:val>
                                        </p:tav>
                                      </p:tavLst>
                                    </p:anim>
                                    <p:anim calcmode="lin" valueType="num">
                                      <p:cBhvr>
                                        <p:cTn id="35" dur="500" fill="hold"/>
                                        <p:tgtEl>
                                          <p:spTgt spid="84">
                                            <p:txEl>
                                              <p:pRg st="0" end="0"/>
                                            </p:txEl>
                                          </p:spTgt>
                                        </p:tgtEl>
                                        <p:attrNameLst>
                                          <p:attrName>ppt_h</p:attrName>
                                        </p:attrNameLst>
                                      </p:cBhvr>
                                      <p:tavLst>
                                        <p:tav tm="0">
                                          <p:val>
                                            <p:fltVal val="0"/>
                                          </p:val>
                                        </p:tav>
                                        <p:tav tm="100000">
                                          <p:val>
                                            <p:strVal val="#ppt_h"/>
                                          </p:val>
                                        </p:tav>
                                      </p:tavLst>
                                    </p:anim>
                                    <p:animEffect transition="in" filter="fade">
                                      <p:cBhvr>
                                        <p:cTn id="36" dur="500"/>
                                        <p:tgtEl>
                                          <p:spTgt spid="84">
                                            <p:txEl>
                                              <p:pRg st="0" end="0"/>
                                            </p:txEl>
                                          </p:spTgt>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84">
                                            <p:txEl>
                                              <p:pRg st="1" end="1"/>
                                            </p:txEl>
                                          </p:spTgt>
                                        </p:tgtEl>
                                        <p:attrNameLst>
                                          <p:attrName>style.visibility</p:attrName>
                                        </p:attrNameLst>
                                      </p:cBhvr>
                                      <p:to>
                                        <p:strVal val="visible"/>
                                      </p:to>
                                    </p:set>
                                    <p:anim calcmode="lin" valueType="num">
                                      <p:cBhvr>
                                        <p:cTn id="39" dur="500" fill="hold"/>
                                        <p:tgtEl>
                                          <p:spTgt spid="84">
                                            <p:txEl>
                                              <p:pRg st="1" end="1"/>
                                            </p:txEl>
                                          </p:spTgt>
                                        </p:tgtEl>
                                        <p:attrNameLst>
                                          <p:attrName>ppt_w</p:attrName>
                                        </p:attrNameLst>
                                      </p:cBhvr>
                                      <p:tavLst>
                                        <p:tav tm="0">
                                          <p:val>
                                            <p:fltVal val="0"/>
                                          </p:val>
                                        </p:tav>
                                        <p:tav tm="100000">
                                          <p:val>
                                            <p:strVal val="#ppt_w"/>
                                          </p:val>
                                        </p:tav>
                                      </p:tavLst>
                                    </p:anim>
                                    <p:anim calcmode="lin" valueType="num">
                                      <p:cBhvr>
                                        <p:cTn id="40" dur="500" fill="hold"/>
                                        <p:tgtEl>
                                          <p:spTgt spid="84">
                                            <p:txEl>
                                              <p:pRg st="1" end="1"/>
                                            </p:txEl>
                                          </p:spTgt>
                                        </p:tgtEl>
                                        <p:attrNameLst>
                                          <p:attrName>ppt_h</p:attrName>
                                        </p:attrNameLst>
                                      </p:cBhvr>
                                      <p:tavLst>
                                        <p:tav tm="0">
                                          <p:val>
                                            <p:fltVal val="0"/>
                                          </p:val>
                                        </p:tav>
                                        <p:tav tm="100000">
                                          <p:val>
                                            <p:strVal val="#ppt_h"/>
                                          </p:val>
                                        </p:tav>
                                      </p:tavLst>
                                    </p:anim>
                                    <p:animEffect transition="in" filter="fade">
                                      <p:cBhvr>
                                        <p:cTn id="41" dur="500"/>
                                        <p:tgtEl>
                                          <p:spTgt spid="84">
                                            <p:txEl>
                                              <p:pRg st="1" end="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xit" presetSubtype="32" fill="hold" nodeType="clickEffect">
                                  <p:stCondLst>
                                    <p:cond delay="0"/>
                                  </p:stCondLst>
                                  <p:childTnLst>
                                    <p:anim calcmode="lin" valueType="num">
                                      <p:cBhvr>
                                        <p:cTn id="45" dur="500"/>
                                        <p:tgtEl>
                                          <p:spTgt spid="90"/>
                                        </p:tgtEl>
                                        <p:attrNameLst>
                                          <p:attrName>ppt_w</p:attrName>
                                        </p:attrNameLst>
                                      </p:cBhvr>
                                      <p:tavLst>
                                        <p:tav tm="0">
                                          <p:val>
                                            <p:strVal val="ppt_w"/>
                                          </p:val>
                                        </p:tav>
                                        <p:tav tm="100000">
                                          <p:val>
                                            <p:fltVal val="0"/>
                                          </p:val>
                                        </p:tav>
                                      </p:tavLst>
                                    </p:anim>
                                    <p:anim calcmode="lin" valueType="num">
                                      <p:cBhvr>
                                        <p:cTn id="46" dur="500"/>
                                        <p:tgtEl>
                                          <p:spTgt spid="90"/>
                                        </p:tgtEl>
                                        <p:attrNameLst>
                                          <p:attrName>ppt_h</p:attrName>
                                        </p:attrNameLst>
                                      </p:cBhvr>
                                      <p:tavLst>
                                        <p:tav tm="0">
                                          <p:val>
                                            <p:strVal val="ppt_h"/>
                                          </p:val>
                                        </p:tav>
                                        <p:tav tm="100000">
                                          <p:val>
                                            <p:fltVal val="0"/>
                                          </p:val>
                                        </p:tav>
                                      </p:tavLst>
                                    </p:anim>
                                    <p:animEffect transition="out" filter="fade">
                                      <p:cBhvr>
                                        <p:cTn id="47" dur="500"/>
                                        <p:tgtEl>
                                          <p:spTgt spid="90"/>
                                        </p:tgtEl>
                                      </p:cBhvr>
                                    </p:animEffect>
                                    <p:set>
                                      <p:cBhvr>
                                        <p:cTn id="48" dur="1" fill="hold">
                                          <p:stCondLst>
                                            <p:cond delay="499"/>
                                          </p:stCondLst>
                                        </p:cTn>
                                        <p:tgtEl>
                                          <p:spTgt spid="90"/>
                                        </p:tgtEl>
                                        <p:attrNameLst>
                                          <p:attrName>style.visibility</p:attrName>
                                        </p:attrNameLst>
                                      </p:cBhvr>
                                      <p:to>
                                        <p:strVal val="hidden"/>
                                      </p:to>
                                    </p:set>
                                  </p:childTnLst>
                                </p:cTn>
                              </p:par>
                              <p:par>
                                <p:cTn id="49" presetID="53" presetClass="exit" presetSubtype="32" fill="hold" grpId="1" nodeType="withEffect">
                                  <p:stCondLst>
                                    <p:cond delay="0"/>
                                  </p:stCondLst>
                                  <p:childTnLst>
                                    <p:anim calcmode="lin" valueType="num">
                                      <p:cBhvr>
                                        <p:cTn id="50" dur="500"/>
                                        <p:tgtEl>
                                          <p:spTgt spid="88"/>
                                        </p:tgtEl>
                                        <p:attrNameLst>
                                          <p:attrName>ppt_w</p:attrName>
                                        </p:attrNameLst>
                                      </p:cBhvr>
                                      <p:tavLst>
                                        <p:tav tm="0">
                                          <p:val>
                                            <p:strVal val="ppt_w"/>
                                          </p:val>
                                        </p:tav>
                                        <p:tav tm="100000">
                                          <p:val>
                                            <p:fltVal val="0"/>
                                          </p:val>
                                        </p:tav>
                                      </p:tavLst>
                                    </p:anim>
                                    <p:anim calcmode="lin" valueType="num">
                                      <p:cBhvr>
                                        <p:cTn id="51" dur="500"/>
                                        <p:tgtEl>
                                          <p:spTgt spid="88"/>
                                        </p:tgtEl>
                                        <p:attrNameLst>
                                          <p:attrName>ppt_h</p:attrName>
                                        </p:attrNameLst>
                                      </p:cBhvr>
                                      <p:tavLst>
                                        <p:tav tm="0">
                                          <p:val>
                                            <p:strVal val="ppt_h"/>
                                          </p:val>
                                        </p:tav>
                                        <p:tav tm="100000">
                                          <p:val>
                                            <p:fltVal val="0"/>
                                          </p:val>
                                        </p:tav>
                                      </p:tavLst>
                                    </p:anim>
                                    <p:animEffect transition="out" filter="fade">
                                      <p:cBhvr>
                                        <p:cTn id="52" dur="500"/>
                                        <p:tgtEl>
                                          <p:spTgt spid="88"/>
                                        </p:tgtEl>
                                      </p:cBhvr>
                                    </p:animEffect>
                                    <p:set>
                                      <p:cBhvr>
                                        <p:cTn id="53" dur="1" fill="hold">
                                          <p:stCondLst>
                                            <p:cond delay="499"/>
                                          </p:stCondLst>
                                        </p:cTn>
                                        <p:tgtEl>
                                          <p:spTgt spid="88"/>
                                        </p:tgtEl>
                                        <p:attrNameLst>
                                          <p:attrName>style.visibility</p:attrName>
                                        </p:attrNameLst>
                                      </p:cBhvr>
                                      <p:to>
                                        <p:strVal val="hidden"/>
                                      </p:to>
                                    </p:set>
                                  </p:childTnLst>
                                </p:cTn>
                              </p:par>
                              <p:par>
                                <p:cTn id="54" presetID="53" presetClass="exit" presetSubtype="32" fill="hold" nodeType="withEffect">
                                  <p:stCondLst>
                                    <p:cond delay="0"/>
                                  </p:stCondLst>
                                  <p:childTnLst>
                                    <p:anim calcmode="lin" valueType="num">
                                      <p:cBhvr>
                                        <p:cTn id="55" dur="500"/>
                                        <p:tgtEl>
                                          <p:spTgt spid="91"/>
                                        </p:tgtEl>
                                        <p:attrNameLst>
                                          <p:attrName>ppt_w</p:attrName>
                                        </p:attrNameLst>
                                      </p:cBhvr>
                                      <p:tavLst>
                                        <p:tav tm="0">
                                          <p:val>
                                            <p:strVal val="ppt_w"/>
                                          </p:val>
                                        </p:tav>
                                        <p:tav tm="100000">
                                          <p:val>
                                            <p:fltVal val="0"/>
                                          </p:val>
                                        </p:tav>
                                      </p:tavLst>
                                    </p:anim>
                                    <p:anim calcmode="lin" valueType="num">
                                      <p:cBhvr>
                                        <p:cTn id="56" dur="500"/>
                                        <p:tgtEl>
                                          <p:spTgt spid="91"/>
                                        </p:tgtEl>
                                        <p:attrNameLst>
                                          <p:attrName>ppt_h</p:attrName>
                                        </p:attrNameLst>
                                      </p:cBhvr>
                                      <p:tavLst>
                                        <p:tav tm="0">
                                          <p:val>
                                            <p:strVal val="ppt_h"/>
                                          </p:val>
                                        </p:tav>
                                        <p:tav tm="100000">
                                          <p:val>
                                            <p:fltVal val="0"/>
                                          </p:val>
                                        </p:tav>
                                      </p:tavLst>
                                    </p:anim>
                                    <p:animEffect transition="out" filter="fade">
                                      <p:cBhvr>
                                        <p:cTn id="57" dur="500"/>
                                        <p:tgtEl>
                                          <p:spTgt spid="91"/>
                                        </p:tgtEl>
                                      </p:cBhvr>
                                    </p:animEffect>
                                    <p:set>
                                      <p:cBhvr>
                                        <p:cTn id="58" dur="1" fill="hold">
                                          <p:stCondLst>
                                            <p:cond delay="499"/>
                                          </p:stCondLst>
                                        </p:cTn>
                                        <p:tgtEl>
                                          <p:spTgt spid="91"/>
                                        </p:tgtEl>
                                        <p:attrNameLst>
                                          <p:attrName>style.visibility</p:attrName>
                                        </p:attrNameLst>
                                      </p:cBhvr>
                                      <p:to>
                                        <p:strVal val="hidden"/>
                                      </p:to>
                                    </p:set>
                                  </p:childTnLst>
                                </p:cTn>
                              </p:par>
                              <p:par>
                                <p:cTn id="59" presetID="53" presetClass="exit" presetSubtype="32" fill="hold" grpId="1" nodeType="withEffect">
                                  <p:stCondLst>
                                    <p:cond delay="0"/>
                                  </p:stCondLst>
                                  <p:childTnLst>
                                    <p:anim calcmode="lin" valueType="num">
                                      <p:cBhvr>
                                        <p:cTn id="60" dur="500"/>
                                        <p:tgtEl>
                                          <p:spTgt spid="84">
                                            <p:txEl>
                                              <p:pRg st="0" end="0"/>
                                            </p:txEl>
                                          </p:spTgt>
                                        </p:tgtEl>
                                        <p:attrNameLst>
                                          <p:attrName>ppt_w</p:attrName>
                                        </p:attrNameLst>
                                      </p:cBhvr>
                                      <p:tavLst>
                                        <p:tav tm="0">
                                          <p:val>
                                            <p:strVal val="ppt_w"/>
                                          </p:val>
                                        </p:tav>
                                        <p:tav tm="100000">
                                          <p:val>
                                            <p:fltVal val="0"/>
                                          </p:val>
                                        </p:tav>
                                      </p:tavLst>
                                    </p:anim>
                                    <p:anim calcmode="lin" valueType="num">
                                      <p:cBhvr>
                                        <p:cTn id="61" dur="500"/>
                                        <p:tgtEl>
                                          <p:spTgt spid="84">
                                            <p:txEl>
                                              <p:pRg st="0" end="0"/>
                                            </p:txEl>
                                          </p:spTgt>
                                        </p:tgtEl>
                                        <p:attrNameLst>
                                          <p:attrName>ppt_h</p:attrName>
                                        </p:attrNameLst>
                                      </p:cBhvr>
                                      <p:tavLst>
                                        <p:tav tm="0">
                                          <p:val>
                                            <p:strVal val="ppt_h"/>
                                          </p:val>
                                        </p:tav>
                                        <p:tav tm="100000">
                                          <p:val>
                                            <p:fltVal val="0"/>
                                          </p:val>
                                        </p:tav>
                                      </p:tavLst>
                                    </p:anim>
                                    <p:animEffect transition="out" filter="fade">
                                      <p:cBhvr>
                                        <p:cTn id="62" dur="500"/>
                                        <p:tgtEl>
                                          <p:spTgt spid="84">
                                            <p:txEl>
                                              <p:pRg st="0" end="0"/>
                                            </p:txEl>
                                          </p:spTgt>
                                        </p:tgtEl>
                                      </p:cBhvr>
                                    </p:animEffect>
                                    <p:set>
                                      <p:cBhvr>
                                        <p:cTn id="63" dur="1" fill="hold">
                                          <p:stCondLst>
                                            <p:cond delay="499"/>
                                          </p:stCondLst>
                                        </p:cTn>
                                        <p:tgtEl>
                                          <p:spTgt spid="84">
                                            <p:txEl>
                                              <p:pRg st="0" end="0"/>
                                            </p:txEl>
                                          </p:spTgt>
                                        </p:tgtEl>
                                        <p:attrNameLst>
                                          <p:attrName>style.visibility</p:attrName>
                                        </p:attrNameLst>
                                      </p:cBhvr>
                                      <p:to>
                                        <p:strVal val="hidden"/>
                                      </p:to>
                                    </p:set>
                                  </p:childTnLst>
                                </p:cTn>
                              </p:par>
                              <p:par>
                                <p:cTn id="64" presetID="53" presetClass="exit" presetSubtype="32" fill="hold" grpId="1" nodeType="withEffect">
                                  <p:stCondLst>
                                    <p:cond delay="0"/>
                                  </p:stCondLst>
                                  <p:childTnLst>
                                    <p:anim calcmode="lin" valueType="num">
                                      <p:cBhvr>
                                        <p:cTn id="65" dur="500"/>
                                        <p:tgtEl>
                                          <p:spTgt spid="84">
                                            <p:txEl>
                                              <p:pRg st="1" end="1"/>
                                            </p:txEl>
                                          </p:spTgt>
                                        </p:tgtEl>
                                        <p:attrNameLst>
                                          <p:attrName>ppt_w</p:attrName>
                                        </p:attrNameLst>
                                      </p:cBhvr>
                                      <p:tavLst>
                                        <p:tav tm="0">
                                          <p:val>
                                            <p:strVal val="ppt_w"/>
                                          </p:val>
                                        </p:tav>
                                        <p:tav tm="100000">
                                          <p:val>
                                            <p:fltVal val="0"/>
                                          </p:val>
                                        </p:tav>
                                      </p:tavLst>
                                    </p:anim>
                                    <p:anim calcmode="lin" valueType="num">
                                      <p:cBhvr>
                                        <p:cTn id="66" dur="500"/>
                                        <p:tgtEl>
                                          <p:spTgt spid="84">
                                            <p:txEl>
                                              <p:pRg st="1" end="1"/>
                                            </p:txEl>
                                          </p:spTgt>
                                        </p:tgtEl>
                                        <p:attrNameLst>
                                          <p:attrName>ppt_h</p:attrName>
                                        </p:attrNameLst>
                                      </p:cBhvr>
                                      <p:tavLst>
                                        <p:tav tm="0">
                                          <p:val>
                                            <p:strVal val="ppt_h"/>
                                          </p:val>
                                        </p:tav>
                                        <p:tav tm="100000">
                                          <p:val>
                                            <p:fltVal val="0"/>
                                          </p:val>
                                        </p:tav>
                                      </p:tavLst>
                                    </p:anim>
                                    <p:animEffect transition="out" filter="fade">
                                      <p:cBhvr>
                                        <p:cTn id="67" dur="500"/>
                                        <p:tgtEl>
                                          <p:spTgt spid="84">
                                            <p:txEl>
                                              <p:pRg st="1" end="1"/>
                                            </p:txEl>
                                          </p:spTgt>
                                        </p:tgtEl>
                                      </p:cBhvr>
                                    </p:animEffect>
                                    <p:set>
                                      <p:cBhvr>
                                        <p:cTn id="68" dur="1" fill="hold">
                                          <p:stCondLst>
                                            <p:cond delay="499"/>
                                          </p:stCondLst>
                                        </p:cTn>
                                        <p:tgtEl>
                                          <p:spTgt spid="84">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uiExpand="1" build="p"/>
      <p:bldP spid="84" grpId="1" uiExpand="1" build="p"/>
      <p:bldP spid="86" grpId="0" animBg="1"/>
      <p:bldP spid="88" grpId="0" animBg="1"/>
      <p:bldP spid="88"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g303f7ea8609_0_58"/>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Why is there a need to align?</a:t>
            </a:r>
            <a:endParaRPr/>
          </a:p>
        </p:txBody>
      </p:sp>
      <p:sp>
        <p:nvSpPr>
          <p:cNvPr id="98" name="Google Shape;98;g303f7ea8609_0_58"/>
          <p:cNvSpPr txBox="1">
            <a:spLocks noGrp="1"/>
          </p:cNvSpPr>
          <p:nvPr>
            <p:ph type="body" idx="1"/>
          </p:nvPr>
        </p:nvSpPr>
        <p:spPr>
          <a:xfrm>
            <a:off x="4448025" y="4556875"/>
            <a:ext cx="4535700" cy="1814100"/>
          </a:xfrm>
          <a:prstGeom prst="rect">
            <a:avLst/>
          </a:prstGeom>
        </p:spPr>
        <p:txBody>
          <a:bodyPr spcFirstLastPara="1" wrap="square" lIns="91425" tIns="45700" rIns="91425" bIns="45700" anchor="t" anchorCtr="0">
            <a:noAutofit/>
          </a:bodyPr>
          <a:lstStyle/>
          <a:p>
            <a:pPr marL="0" lvl="0" indent="0" algn="ctr" rtl="0">
              <a:spcBef>
                <a:spcPts val="480"/>
              </a:spcBef>
              <a:spcAft>
                <a:spcPts val="0"/>
              </a:spcAft>
              <a:buNone/>
            </a:pPr>
            <a:r>
              <a:rPr lang="en-US"/>
              <a:t>(RESPONSE)</a:t>
            </a:r>
            <a:endParaRPr/>
          </a:p>
          <a:p>
            <a:pPr marL="0" lvl="0" indent="0" algn="ctr" rtl="0">
              <a:spcBef>
                <a:spcPts val="480"/>
              </a:spcBef>
              <a:spcAft>
                <a:spcPts val="0"/>
              </a:spcAft>
              <a:buNone/>
            </a:pPr>
            <a:r>
              <a:rPr lang="en-US"/>
              <a:t>No, it is not a crime to add pineapple on pizza. It is a matter of personal preference and taste</a:t>
            </a:r>
            <a:endParaRPr/>
          </a:p>
        </p:txBody>
      </p:sp>
      <p:sp>
        <p:nvSpPr>
          <p:cNvPr id="99" name="Google Shape;99;g303f7ea8609_0_58"/>
          <p:cNvSpPr/>
          <p:nvPr/>
        </p:nvSpPr>
        <p:spPr>
          <a:xfrm>
            <a:off x="849700" y="1442350"/>
            <a:ext cx="2918100" cy="1164300"/>
          </a:xfrm>
          <a:prstGeom prst="roundRect">
            <a:avLst>
              <a:gd name="adj" fmla="val 16667"/>
            </a:avLst>
          </a:prstGeom>
          <a:solidFill>
            <a:srgbClr val="FFD9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Calibri"/>
                <a:ea typeface="Calibri"/>
                <a:cs typeface="Calibri"/>
                <a:sym typeface="Calibri"/>
              </a:rPr>
              <a:t>Pretraining</a:t>
            </a:r>
            <a:endParaRPr sz="3000">
              <a:latin typeface="Calibri"/>
              <a:ea typeface="Calibri"/>
              <a:cs typeface="Calibri"/>
              <a:sym typeface="Calibri"/>
            </a:endParaRPr>
          </a:p>
        </p:txBody>
      </p:sp>
      <p:sp>
        <p:nvSpPr>
          <p:cNvPr id="100" name="Google Shape;100;g303f7ea8609_0_58"/>
          <p:cNvSpPr/>
          <p:nvPr/>
        </p:nvSpPr>
        <p:spPr>
          <a:xfrm>
            <a:off x="849700" y="3045575"/>
            <a:ext cx="2918100" cy="1164300"/>
          </a:xfrm>
          <a:prstGeom prst="roundRect">
            <a:avLst>
              <a:gd name="adj" fmla="val 16667"/>
            </a:avLst>
          </a:prstGeom>
          <a:solidFill>
            <a:srgbClr val="FFD9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Calibri"/>
                <a:ea typeface="Calibri"/>
                <a:cs typeface="Calibri"/>
                <a:sym typeface="Calibri"/>
              </a:rPr>
              <a:t>Supervised</a:t>
            </a:r>
            <a:endParaRPr sz="3000">
              <a:latin typeface="Calibri"/>
              <a:ea typeface="Calibri"/>
              <a:cs typeface="Calibri"/>
              <a:sym typeface="Calibri"/>
            </a:endParaRPr>
          </a:p>
          <a:p>
            <a:pPr marL="0" lvl="0" indent="0" algn="ctr" rtl="0">
              <a:spcBef>
                <a:spcPts val="0"/>
              </a:spcBef>
              <a:spcAft>
                <a:spcPts val="0"/>
              </a:spcAft>
              <a:buNone/>
            </a:pPr>
            <a:r>
              <a:rPr lang="en-US" sz="3000">
                <a:latin typeface="Calibri"/>
                <a:ea typeface="Calibri"/>
                <a:cs typeface="Calibri"/>
                <a:sym typeface="Calibri"/>
              </a:rPr>
              <a:t>fine-tuning</a:t>
            </a:r>
            <a:endParaRPr sz="3000">
              <a:latin typeface="Calibri"/>
              <a:ea typeface="Calibri"/>
              <a:cs typeface="Calibri"/>
              <a:sym typeface="Calibri"/>
            </a:endParaRPr>
          </a:p>
        </p:txBody>
      </p:sp>
      <p:cxnSp>
        <p:nvCxnSpPr>
          <p:cNvPr id="101" name="Google Shape;101;g303f7ea8609_0_58"/>
          <p:cNvCxnSpPr>
            <a:stCxn id="99" idx="2"/>
            <a:endCxn id="100" idx="0"/>
          </p:cNvCxnSpPr>
          <p:nvPr/>
        </p:nvCxnSpPr>
        <p:spPr>
          <a:xfrm>
            <a:off x="2308750" y="2606650"/>
            <a:ext cx="0" cy="438900"/>
          </a:xfrm>
          <a:prstGeom prst="straightConnector1">
            <a:avLst/>
          </a:prstGeom>
          <a:noFill/>
          <a:ln w="9525" cap="flat" cmpd="sng">
            <a:solidFill>
              <a:schemeClr val="dk2"/>
            </a:solidFill>
            <a:prstDash val="solid"/>
            <a:round/>
            <a:headEnd type="none" w="med" len="med"/>
            <a:tailEnd type="triangle" w="med" len="med"/>
          </a:ln>
        </p:spPr>
      </p:cxnSp>
      <p:sp>
        <p:nvSpPr>
          <p:cNvPr id="102" name="Google Shape;102;g303f7ea8609_0_58"/>
          <p:cNvSpPr/>
          <p:nvPr/>
        </p:nvSpPr>
        <p:spPr>
          <a:xfrm>
            <a:off x="849700" y="4648800"/>
            <a:ext cx="2918100" cy="1164300"/>
          </a:xfrm>
          <a:prstGeom prst="roundRect">
            <a:avLst>
              <a:gd name="adj" fmla="val 16667"/>
            </a:avLst>
          </a:prstGeom>
          <a:solidFill>
            <a:srgbClr val="FFD9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Calibri"/>
                <a:ea typeface="Calibri"/>
                <a:cs typeface="Calibri"/>
                <a:sym typeface="Calibri"/>
              </a:rPr>
              <a:t>Aligning the model</a:t>
            </a:r>
            <a:endParaRPr sz="3000">
              <a:latin typeface="Calibri"/>
              <a:ea typeface="Calibri"/>
              <a:cs typeface="Calibri"/>
              <a:sym typeface="Calibri"/>
            </a:endParaRPr>
          </a:p>
        </p:txBody>
      </p:sp>
      <p:cxnSp>
        <p:nvCxnSpPr>
          <p:cNvPr id="103" name="Google Shape;103;g303f7ea8609_0_58"/>
          <p:cNvCxnSpPr>
            <a:stCxn id="100" idx="2"/>
            <a:endCxn id="102" idx="0"/>
          </p:cNvCxnSpPr>
          <p:nvPr/>
        </p:nvCxnSpPr>
        <p:spPr>
          <a:xfrm>
            <a:off x="2308750" y="4209875"/>
            <a:ext cx="0" cy="438900"/>
          </a:xfrm>
          <a:prstGeom prst="straightConnector1">
            <a:avLst/>
          </a:prstGeom>
          <a:noFill/>
          <a:ln w="9525" cap="flat" cmpd="sng">
            <a:solidFill>
              <a:schemeClr val="dk2"/>
            </a:solidFill>
            <a:prstDash val="solid"/>
            <a:round/>
            <a:headEnd type="none" w="med" len="med"/>
            <a:tailEnd type="triangle" w="med" len="med"/>
          </a:ln>
        </p:spPr>
      </p:cxnSp>
      <p:sp>
        <p:nvSpPr>
          <p:cNvPr id="104" name="Google Shape;104;g303f7ea8609_0_58"/>
          <p:cNvSpPr txBox="1">
            <a:spLocks noGrp="1"/>
          </p:cNvSpPr>
          <p:nvPr>
            <p:ph type="body" idx="1"/>
          </p:nvPr>
        </p:nvSpPr>
        <p:spPr>
          <a:xfrm>
            <a:off x="4705050" y="1243900"/>
            <a:ext cx="4017000" cy="1164300"/>
          </a:xfrm>
          <a:prstGeom prst="rect">
            <a:avLst/>
          </a:prstGeom>
        </p:spPr>
        <p:txBody>
          <a:bodyPr spcFirstLastPara="1" wrap="square" lIns="91425" tIns="45700" rIns="91425" bIns="45700" anchor="t" anchorCtr="0">
            <a:noAutofit/>
          </a:bodyPr>
          <a:lstStyle/>
          <a:p>
            <a:pPr marL="0" lvl="0" indent="0" algn="ctr" rtl="0">
              <a:spcBef>
                <a:spcPts val="480"/>
              </a:spcBef>
              <a:spcAft>
                <a:spcPts val="0"/>
              </a:spcAft>
              <a:buNone/>
            </a:pPr>
            <a:r>
              <a:rPr lang="en-US"/>
              <a:t>(QUERY)</a:t>
            </a:r>
            <a:endParaRPr/>
          </a:p>
          <a:p>
            <a:pPr marL="0" lvl="0" indent="0" algn="ctr" rtl="0">
              <a:spcBef>
                <a:spcPts val="480"/>
              </a:spcBef>
              <a:spcAft>
                <a:spcPts val="0"/>
              </a:spcAft>
              <a:buNone/>
            </a:pPr>
            <a:r>
              <a:rPr lang="en-US"/>
              <a:t>Is pineapple on pizza a crime?</a:t>
            </a:r>
            <a:endParaRPr/>
          </a:p>
        </p:txBody>
      </p:sp>
      <p:sp>
        <p:nvSpPr>
          <p:cNvPr id="105" name="Google Shape;105;g303f7ea8609_0_58"/>
          <p:cNvSpPr/>
          <p:nvPr/>
        </p:nvSpPr>
        <p:spPr>
          <a:xfrm>
            <a:off x="5254500" y="3045575"/>
            <a:ext cx="2918100" cy="11643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dirty="0">
                <a:latin typeface="Calibri"/>
                <a:ea typeface="Calibri"/>
                <a:cs typeface="Calibri"/>
                <a:sym typeface="Calibri"/>
              </a:rPr>
              <a:t>Aligned </a:t>
            </a:r>
          </a:p>
          <a:p>
            <a:pPr marL="0" lvl="0" indent="0" algn="ctr" rtl="0">
              <a:spcBef>
                <a:spcPts val="0"/>
              </a:spcBef>
              <a:spcAft>
                <a:spcPts val="0"/>
              </a:spcAft>
              <a:buNone/>
            </a:pPr>
            <a:r>
              <a:rPr lang="en-US" sz="3000" dirty="0">
                <a:latin typeface="Calibri"/>
                <a:ea typeface="Calibri"/>
                <a:cs typeface="Calibri"/>
                <a:sym typeface="Calibri"/>
              </a:rPr>
              <a:t>LLM</a:t>
            </a:r>
          </a:p>
        </p:txBody>
      </p:sp>
      <p:cxnSp>
        <p:nvCxnSpPr>
          <p:cNvPr id="106" name="Google Shape;106;g303f7ea8609_0_58"/>
          <p:cNvCxnSpPr>
            <a:stCxn id="104" idx="2"/>
            <a:endCxn id="105" idx="0"/>
          </p:cNvCxnSpPr>
          <p:nvPr/>
        </p:nvCxnSpPr>
        <p:spPr>
          <a:xfrm>
            <a:off x="6713550" y="2408200"/>
            <a:ext cx="0" cy="637500"/>
          </a:xfrm>
          <a:prstGeom prst="straightConnector1">
            <a:avLst/>
          </a:prstGeom>
          <a:noFill/>
          <a:ln w="9525" cap="flat" cmpd="sng">
            <a:solidFill>
              <a:schemeClr val="dk2"/>
            </a:solidFill>
            <a:prstDash val="solid"/>
            <a:round/>
            <a:headEnd type="none" w="med" len="med"/>
            <a:tailEnd type="triangle" w="med" len="med"/>
          </a:ln>
        </p:spPr>
      </p:cxnSp>
      <p:cxnSp>
        <p:nvCxnSpPr>
          <p:cNvPr id="107" name="Google Shape;107;g303f7ea8609_0_58"/>
          <p:cNvCxnSpPr>
            <a:stCxn id="105" idx="2"/>
            <a:endCxn id="98" idx="0"/>
          </p:cNvCxnSpPr>
          <p:nvPr/>
        </p:nvCxnSpPr>
        <p:spPr>
          <a:xfrm>
            <a:off x="6713550" y="4209875"/>
            <a:ext cx="2400" cy="347100"/>
          </a:xfrm>
          <a:prstGeom prst="straightConnector1">
            <a:avLst/>
          </a:prstGeom>
          <a:noFill/>
          <a:ln w="9525" cap="flat" cmpd="sng">
            <a:solidFill>
              <a:schemeClr val="dk2"/>
            </a:solidFill>
            <a:prstDash val="solid"/>
            <a:round/>
            <a:headEnd type="none" w="med" len="med"/>
            <a:tailEnd type="triangle" w="med" len="med"/>
          </a:ln>
        </p:spPr>
      </p:cxn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p:cTn id="7" dur="500" fill="hold"/>
                                        <p:tgtEl>
                                          <p:spTgt spid="103"/>
                                        </p:tgtEl>
                                        <p:attrNameLst>
                                          <p:attrName>ppt_w</p:attrName>
                                        </p:attrNameLst>
                                      </p:cBhvr>
                                      <p:tavLst>
                                        <p:tav tm="0">
                                          <p:val>
                                            <p:fltVal val="0"/>
                                          </p:val>
                                        </p:tav>
                                        <p:tav tm="100000">
                                          <p:val>
                                            <p:strVal val="#ppt_w"/>
                                          </p:val>
                                        </p:tav>
                                      </p:tavLst>
                                    </p:anim>
                                    <p:anim calcmode="lin" valueType="num">
                                      <p:cBhvr>
                                        <p:cTn id="8" dur="500" fill="hold"/>
                                        <p:tgtEl>
                                          <p:spTgt spid="103"/>
                                        </p:tgtEl>
                                        <p:attrNameLst>
                                          <p:attrName>ppt_h</p:attrName>
                                        </p:attrNameLst>
                                      </p:cBhvr>
                                      <p:tavLst>
                                        <p:tav tm="0">
                                          <p:val>
                                            <p:fltVal val="0"/>
                                          </p:val>
                                        </p:tav>
                                        <p:tav tm="100000">
                                          <p:val>
                                            <p:strVal val="#ppt_h"/>
                                          </p:val>
                                        </p:tav>
                                      </p:tavLst>
                                    </p:anim>
                                    <p:animEffect transition="in" filter="fade">
                                      <p:cBhvr>
                                        <p:cTn id="9" dur="500"/>
                                        <p:tgtEl>
                                          <p:spTgt spid="10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02"/>
                                        </p:tgtEl>
                                        <p:attrNameLst>
                                          <p:attrName>style.visibility</p:attrName>
                                        </p:attrNameLst>
                                      </p:cBhvr>
                                      <p:to>
                                        <p:strVal val="visible"/>
                                      </p:to>
                                    </p:set>
                                    <p:anim calcmode="lin" valueType="num">
                                      <p:cBhvr>
                                        <p:cTn id="12" dur="500" fill="hold"/>
                                        <p:tgtEl>
                                          <p:spTgt spid="102"/>
                                        </p:tgtEl>
                                        <p:attrNameLst>
                                          <p:attrName>ppt_w</p:attrName>
                                        </p:attrNameLst>
                                      </p:cBhvr>
                                      <p:tavLst>
                                        <p:tav tm="0">
                                          <p:val>
                                            <p:fltVal val="0"/>
                                          </p:val>
                                        </p:tav>
                                        <p:tav tm="100000">
                                          <p:val>
                                            <p:strVal val="#ppt_w"/>
                                          </p:val>
                                        </p:tav>
                                      </p:tavLst>
                                    </p:anim>
                                    <p:anim calcmode="lin" valueType="num">
                                      <p:cBhvr>
                                        <p:cTn id="13" dur="500" fill="hold"/>
                                        <p:tgtEl>
                                          <p:spTgt spid="102"/>
                                        </p:tgtEl>
                                        <p:attrNameLst>
                                          <p:attrName>ppt_h</p:attrName>
                                        </p:attrNameLst>
                                      </p:cBhvr>
                                      <p:tavLst>
                                        <p:tav tm="0">
                                          <p:val>
                                            <p:fltVal val="0"/>
                                          </p:val>
                                        </p:tav>
                                        <p:tav tm="100000">
                                          <p:val>
                                            <p:strVal val="#ppt_h"/>
                                          </p:val>
                                        </p:tav>
                                      </p:tavLst>
                                    </p:anim>
                                    <p:animEffect transition="in" filter="fade">
                                      <p:cBhvr>
                                        <p:cTn id="14" dur="500"/>
                                        <p:tgtEl>
                                          <p:spTgt spid="102"/>
                                        </p:tgtEl>
                                      </p:cBhvr>
                                    </p:animEffect>
                                  </p:childTnLst>
                                </p:cTn>
                              </p:par>
                              <p:par>
                                <p:cTn id="15" presetID="53" presetClass="entr" presetSubtype="16" fill="hold" nodeType="withEffect">
                                  <p:stCondLst>
                                    <p:cond delay="0"/>
                                  </p:stCondLst>
                                  <p:childTnLst>
                                    <p:set>
                                      <p:cBhvr>
                                        <p:cTn id="16" dur="1" fill="hold">
                                          <p:stCondLst>
                                            <p:cond delay="0"/>
                                          </p:stCondLst>
                                        </p:cTn>
                                        <p:tgtEl>
                                          <p:spTgt spid="106"/>
                                        </p:tgtEl>
                                        <p:attrNameLst>
                                          <p:attrName>style.visibility</p:attrName>
                                        </p:attrNameLst>
                                      </p:cBhvr>
                                      <p:to>
                                        <p:strVal val="visible"/>
                                      </p:to>
                                    </p:set>
                                    <p:anim calcmode="lin" valueType="num">
                                      <p:cBhvr>
                                        <p:cTn id="17" dur="500" fill="hold"/>
                                        <p:tgtEl>
                                          <p:spTgt spid="106"/>
                                        </p:tgtEl>
                                        <p:attrNameLst>
                                          <p:attrName>ppt_w</p:attrName>
                                        </p:attrNameLst>
                                      </p:cBhvr>
                                      <p:tavLst>
                                        <p:tav tm="0">
                                          <p:val>
                                            <p:fltVal val="0"/>
                                          </p:val>
                                        </p:tav>
                                        <p:tav tm="100000">
                                          <p:val>
                                            <p:strVal val="#ppt_w"/>
                                          </p:val>
                                        </p:tav>
                                      </p:tavLst>
                                    </p:anim>
                                    <p:anim calcmode="lin" valueType="num">
                                      <p:cBhvr>
                                        <p:cTn id="18" dur="500" fill="hold"/>
                                        <p:tgtEl>
                                          <p:spTgt spid="106"/>
                                        </p:tgtEl>
                                        <p:attrNameLst>
                                          <p:attrName>ppt_h</p:attrName>
                                        </p:attrNameLst>
                                      </p:cBhvr>
                                      <p:tavLst>
                                        <p:tav tm="0">
                                          <p:val>
                                            <p:fltVal val="0"/>
                                          </p:val>
                                        </p:tav>
                                        <p:tav tm="100000">
                                          <p:val>
                                            <p:strVal val="#ppt_h"/>
                                          </p:val>
                                        </p:tav>
                                      </p:tavLst>
                                    </p:anim>
                                    <p:animEffect transition="in" filter="fade">
                                      <p:cBhvr>
                                        <p:cTn id="19" dur="500"/>
                                        <p:tgtEl>
                                          <p:spTgt spid="10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05"/>
                                        </p:tgtEl>
                                        <p:attrNameLst>
                                          <p:attrName>style.visibility</p:attrName>
                                        </p:attrNameLst>
                                      </p:cBhvr>
                                      <p:to>
                                        <p:strVal val="visible"/>
                                      </p:to>
                                    </p:set>
                                    <p:anim calcmode="lin" valueType="num">
                                      <p:cBhvr>
                                        <p:cTn id="22" dur="500" fill="hold"/>
                                        <p:tgtEl>
                                          <p:spTgt spid="105"/>
                                        </p:tgtEl>
                                        <p:attrNameLst>
                                          <p:attrName>ppt_w</p:attrName>
                                        </p:attrNameLst>
                                      </p:cBhvr>
                                      <p:tavLst>
                                        <p:tav tm="0">
                                          <p:val>
                                            <p:fltVal val="0"/>
                                          </p:val>
                                        </p:tav>
                                        <p:tav tm="100000">
                                          <p:val>
                                            <p:strVal val="#ppt_w"/>
                                          </p:val>
                                        </p:tav>
                                      </p:tavLst>
                                    </p:anim>
                                    <p:anim calcmode="lin" valueType="num">
                                      <p:cBhvr>
                                        <p:cTn id="23" dur="500" fill="hold"/>
                                        <p:tgtEl>
                                          <p:spTgt spid="105"/>
                                        </p:tgtEl>
                                        <p:attrNameLst>
                                          <p:attrName>ppt_h</p:attrName>
                                        </p:attrNameLst>
                                      </p:cBhvr>
                                      <p:tavLst>
                                        <p:tav tm="0">
                                          <p:val>
                                            <p:fltVal val="0"/>
                                          </p:val>
                                        </p:tav>
                                        <p:tav tm="100000">
                                          <p:val>
                                            <p:strVal val="#ppt_h"/>
                                          </p:val>
                                        </p:tav>
                                      </p:tavLst>
                                    </p:anim>
                                    <p:animEffect transition="in" filter="fade">
                                      <p:cBhvr>
                                        <p:cTn id="24" dur="500"/>
                                        <p:tgtEl>
                                          <p:spTgt spid="105"/>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07"/>
                                        </p:tgtEl>
                                        <p:attrNameLst>
                                          <p:attrName>style.visibility</p:attrName>
                                        </p:attrNameLst>
                                      </p:cBhvr>
                                      <p:to>
                                        <p:strVal val="visible"/>
                                      </p:to>
                                    </p:set>
                                    <p:anim calcmode="lin" valueType="num">
                                      <p:cBhvr>
                                        <p:cTn id="29" dur="500" fill="hold"/>
                                        <p:tgtEl>
                                          <p:spTgt spid="107"/>
                                        </p:tgtEl>
                                        <p:attrNameLst>
                                          <p:attrName>ppt_w</p:attrName>
                                        </p:attrNameLst>
                                      </p:cBhvr>
                                      <p:tavLst>
                                        <p:tav tm="0">
                                          <p:val>
                                            <p:fltVal val="0"/>
                                          </p:val>
                                        </p:tav>
                                        <p:tav tm="100000">
                                          <p:val>
                                            <p:strVal val="#ppt_w"/>
                                          </p:val>
                                        </p:tav>
                                      </p:tavLst>
                                    </p:anim>
                                    <p:anim calcmode="lin" valueType="num">
                                      <p:cBhvr>
                                        <p:cTn id="30" dur="500" fill="hold"/>
                                        <p:tgtEl>
                                          <p:spTgt spid="107"/>
                                        </p:tgtEl>
                                        <p:attrNameLst>
                                          <p:attrName>ppt_h</p:attrName>
                                        </p:attrNameLst>
                                      </p:cBhvr>
                                      <p:tavLst>
                                        <p:tav tm="0">
                                          <p:val>
                                            <p:fltVal val="0"/>
                                          </p:val>
                                        </p:tav>
                                        <p:tav tm="100000">
                                          <p:val>
                                            <p:strVal val="#ppt_h"/>
                                          </p:val>
                                        </p:tav>
                                      </p:tavLst>
                                    </p:anim>
                                    <p:animEffect transition="in" filter="fade">
                                      <p:cBhvr>
                                        <p:cTn id="31" dur="500"/>
                                        <p:tgtEl>
                                          <p:spTgt spid="107"/>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98">
                                            <p:txEl>
                                              <p:pRg st="0" end="0"/>
                                            </p:txEl>
                                          </p:spTgt>
                                        </p:tgtEl>
                                        <p:attrNameLst>
                                          <p:attrName>style.visibility</p:attrName>
                                        </p:attrNameLst>
                                      </p:cBhvr>
                                      <p:to>
                                        <p:strVal val="visible"/>
                                      </p:to>
                                    </p:set>
                                    <p:anim calcmode="lin" valueType="num">
                                      <p:cBhvr>
                                        <p:cTn id="34" dur="500" fill="hold"/>
                                        <p:tgtEl>
                                          <p:spTgt spid="98">
                                            <p:txEl>
                                              <p:pRg st="0" end="0"/>
                                            </p:txEl>
                                          </p:spTgt>
                                        </p:tgtEl>
                                        <p:attrNameLst>
                                          <p:attrName>ppt_w</p:attrName>
                                        </p:attrNameLst>
                                      </p:cBhvr>
                                      <p:tavLst>
                                        <p:tav tm="0">
                                          <p:val>
                                            <p:fltVal val="0"/>
                                          </p:val>
                                        </p:tav>
                                        <p:tav tm="100000">
                                          <p:val>
                                            <p:strVal val="#ppt_w"/>
                                          </p:val>
                                        </p:tav>
                                      </p:tavLst>
                                    </p:anim>
                                    <p:anim calcmode="lin" valueType="num">
                                      <p:cBhvr>
                                        <p:cTn id="35" dur="500" fill="hold"/>
                                        <p:tgtEl>
                                          <p:spTgt spid="98">
                                            <p:txEl>
                                              <p:pRg st="0" end="0"/>
                                            </p:txEl>
                                          </p:spTgt>
                                        </p:tgtEl>
                                        <p:attrNameLst>
                                          <p:attrName>ppt_h</p:attrName>
                                        </p:attrNameLst>
                                      </p:cBhvr>
                                      <p:tavLst>
                                        <p:tav tm="0">
                                          <p:val>
                                            <p:fltVal val="0"/>
                                          </p:val>
                                        </p:tav>
                                        <p:tav tm="100000">
                                          <p:val>
                                            <p:strVal val="#ppt_h"/>
                                          </p:val>
                                        </p:tav>
                                      </p:tavLst>
                                    </p:anim>
                                    <p:animEffect transition="in" filter="fade">
                                      <p:cBhvr>
                                        <p:cTn id="36" dur="500"/>
                                        <p:tgtEl>
                                          <p:spTgt spid="98">
                                            <p:txEl>
                                              <p:pRg st="0" end="0"/>
                                            </p:txEl>
                                          </p:spTgt>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98">
                                            <p:txEl>
                                              <p:pRg st="1" end="1"/>
                                            </p:txEl>
                                          </p:spTgt>
                                        </p:tgtEl>
                                        <p:attrNameLst>
                                          <p:attrName>style.visibility</p:attrName>
                                        </p:attrNameLst>
                                      </p:cBhvr>
                                      <p:to>
                                        <p:strVal val="visible"/>
                                      </p:to>
                                    </p:set>
                                    <p:anim calcmode="lin" valueType="num">
                                      <p:cBhvr>
                                        <p:cTn id="39" dur="500" fill="hold"/>
                                        <p:tgtEl>
                                          <p:spTgt spid="98">
                                            <p:txEl>
                                              <p:pRg st="1" end="1"/>
                                            </p:txEl>
                                          </p:spTgt>
                                        </p:tgtEl>
                                        <p:attrNameLst>
                                          <p:attrName>ppt_w</p:attrName>
                                        </p:attrNameLst>
                                      </p:cBhvr>
                                      <p:tavLst>
                                        <p:tav tm="0">
                                          <p:val>
                                            <p:fltVal val="0"/>
                                          </p:val>
                                        </p:tav>
                                        <p:tav tm="100000">
                                          <p:val>
                                            <p:strVal val="#ppt_w"/>
                                          </p:val>
                                        </p:tav>
                                      </p:tavLst>
                                    </p:anim>
                                    <p:anim calcmode="lin" valueType="num">
                                      <p:cBhvr>
                                        <p:cTn id="40" dur="500" fill="hold"/>
                                        <p:tgtEl>
                                          <p:spTgt spid="98">
                                            <p:txEl>
                                              <p:pRg st="1" end="1"/>
                                            </p:txEl>
                                          </p:spTgt>
                                        </p:tgtEl>
                                        <p:attrNameLst>
                                          <p:attrName>ppt_h</p:attrName>
                                        </p:attrNameLst>
                                      </p:cBhvr>
                                      <p:tavLst>
                                        <p:tav tm="0">
                                          <p:val>
                                            <p:fltVal val="0"/>
                                          </p:val>
                                        </p:tav>
                                        <p:tav tm="100000">
                                          <p:val>
                                            <p:strVal val="#ppt_h"/>
                                          </p:val>
                                        </p:tav>
                                      </p:tavLst>
                                    </p:anim>
                                    <p:animEffect transition="in" filter="fade">
                                      <p:cBhvr>
                                        <p:cTn id="41" dur="500"/>
                                        <p:tgtEl>
                                          <p:spTgt spid="9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uiExpand="1" build="p"/>
      <p:bldP spid="102" grpId="0" animBg="1"/>
      <p:bldP spid="10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g303f7ea8609_0_73"/>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114" name="Google Shape;114;g303f7ea8609_0_73"/>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457200" lvl="0" indent="-381000" algn="l" rtl="0">
              <a:spcBef>
                <a:spcPts val="480"/>
              </a:spcBef>
              <a:spcAft>
                <a:spcPts val="0"/>
              </a:spcAft>
              <a:buSzPts val="2400"/>
              <a:buChar char="•"/>
            </a:pPr>
            <a:r>
              <a:rPr lang="en-US" dirty="0"/>
              <a:t>This paper deals with the various methods used for aligning the LLM model to human preferences</a:t>
            </a:r>
            <a:endParaRPr dirty="0"/>
          </a:p>
          <a:p>
            <a:pPr marL="457200" lvl="0" indent="0" algn="l" rtl="0">
              <a:spcBef>
                <a:spcPts val="480"/>
              </a:spcBef>
              <a:spcAft>
                <a:spcPts val="0"/>
              </a:spcAft>
              <a:buNone/>
            </a:pPr>
            <a:endParaRPr dirty="0"/>
          </a:p>
          <a:p>
            <a:pPr marL="457200" lvl="0" indent="-381000" algn="l" rtl="0">
              <a:spcBef>
                <a:spcPts val="480"/>
              </a:spcBef>
              <a:spcAft>
                <a:spcPts val="0"/>
              </a:spcAft>
              <a:buSzPts val="2400"/>
              <a:buChar char="•"/>
            </a:pPr>
            <a:r>
              <a:rPr lang="en-US" dirty="0"/>
              <a:t>Introduces a novel method, RSO, which addresses the limitations of the previous approaches</a:t>
            </a:r>
            <a:endParaRPr dirty="0"/>
          </a:p>
          <a:p>
            <a:pPr marL="457200" lvl="0" indent="0" algn="l" rtl="0">
              <a:spcBef>
                <a:spcPts val="480"/>
              </a:spcBef>
              <a:spcAft>
                <a:spcPts val="0"/>
              </a:spcAft>
              <a:buNone/>
            </a:pPr>
            <a:endParaRPr dirty="0"/>
          </a:p>
          <a:p>
            <a:pPr marL="457200" lvl="0" indent="-381000" algn="l" rtl="0">
              <a:spcBef>
                <a:spcPts val="480"/>
              </a:spcBef>
              <a:spcAft>
                <a:spcPts val="0"/>
              </a:spcAft>
              <a:buSzPts val="2400"/>
              <a:buChar char="•"/>
            </a:pPr>
            <a:r>
              <a:rPr lang="en-US" dirty="0"/>
              <a:t>Proposes a scalable and flexible method to train models on human preferences with an emphasis on the reward model.</a:t>
            </a:r>
            <a:endParaRPr dirty="0"/>
          </a:p>
          <a:p>
            <a:pPr marL="457200" lvl="0" indent="0" algn="l" rtl="0">
              <a:spcBef>
                <a:spcPts val="480"/>
              </a:spcBef>
              <a:spcAft>
                <a:spcPts val="0"/>
              </a:spcAft>
              <a:buNone/>
            </a:pPr>
            <a:endParaRPr dirty="0"/>
          </a:p>
          <a:p>
            <a:pPr marL="457200" lvl="0" indent="-381000" algn="l" rtl="0">
              <a:spcBef>
                <a:spcPts val="480"/>
              </a:spcBef>
              <a:spcAft>
                <a:spcPts val="0"/>
              </a:spcAft>
              <a:buSzPts val="2400"/>
              <a:buChar char="•"/>
            </a:pPr>
            <a:r>
              <a:rPr lang="en-US" dirty="0"/>
              <a:t>Introduces an effective rejection sampling method to generate preference pairs from the optimal policy for better training results.</a:t>
            </a:r>
            <a:endParaRPr dirty="0"/>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4">
                                            <p:txEl>
                                              <p:pRg st="0" end="0"/>
                                            </p:txEl>
                                          </p:spTgt>
                                        </p:tgtEl>
                                        <p:attrNameLst>
                                          <p:attrName>style.visibility</p:attrName>
                                        </p:attrNameLst>
                                      </p:cBhvr>
                                      <p:to>
                                        <p:strVal val="visible"/>
                                      </p:to>
                                    </p:set>
                                    <p:animEffect transition="in" filter="fade">
                                      <p:cBhvr>
                                        <p:cTn id="7" dur="500"/>
                                        <p:tgtEl>
                                          <p:spTgt spid="1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4">
                                            <p:txEl>
                                              <p:pRg st="2" end="2"/>
                                            </p:txEl>
                                          </p:spTgt>
                                        </p:tgtEl>
                                        <p:attrNameLst>
                                          <p:attrName>style.visibility</p:attrName>
                                        </p:attrNameLst>
                                      </p:cBhvr>
                                      <p:to>
                                        <p:strVal val="visible"/>
                                      </p:to>
                                    </p:set>
                                    <p:animEffect transition="in" filter="fade">
                                      <p:cBhvr>
                                        <p:cTn id="12" dur="500"/>
                                        <p:tgtEl>
                                          <p:spTgt spid="11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4">
                                            <p:txEl>
                                              <p:pRg st="4" end="4"/>
                                            </p:txEl>
                                          </p:spTgt>
                                        </p:tgtEl>
                                        <p:attrNameLst>
                                          <p:attrName>style.visibility</p:attrName>
                                        </p:attrNameLst>
                                      </p:cBhvr>
                                      <p:to>
                                        <p:strVal val="visible"/>
                                      </p:to>
                                    </p:set>
                                    <p:animEffect transition="in" filter="fade">
                                      <p:cBhvr>
                                        <p:cTn id="17" dur="500"/>
                                        <p:tgtEl>
                                          <p:spTgt spid="11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4">
                                            <p:txEl>
                                              <p:pRg st="6" end="6"/>
                                            </p:txEl>
                                          </p:spTgt>
                                        </p:tgtEl>
                                        <p:attrNameLst>
                                          <p:attrName>style.visibility</p:attrName>
                                        </p:attrNameLst>
                                      </p:cBhvr>
                                      <p:to>
                                        <p:strVal val="visible"/>
                                      </p:to>
                                    </p:set>
                                    <p:animEffect transition="in" filter="fade">
                                      <p:cBhvr>
                                        <p:cTn id="22" dur="500"/>
                                        <p:tgtEl>
                                          <p:spTgt spid="11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Google Shape;120;g2f876c1fc71_0_2"/>
          <p:cNvPicPr preferRelativeResize="0"/>
          <p:nvPr/>
        </p:nvPicPr>
        <p:blipFill>
          <a:blip r:embed="rId3">
            <a:alphaModFix/>
          </a:blip>
          <a:stretch>
            <a:fillRect/>
          </a:stretch>
        </p:blipFill>
        <p:spPr>
          <a:xfrm>
            <a:off x="0" y="995700"/>
            <a:ext cx="9144001" cy="52941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g28aebc4af24_0_2"/>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Background and Relevant Work</a:t>
            </a:r>
            <a:endParaRPr/>
          </a:p>
        </p:txBody>
      </p:sp>
      <p:sp>
        <p:nvSpPr>
          <p:cNvPr id="127" name="Google Shape;127;g28aebc4af24_0_2"/>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sz="1800" dirty="0"/>
              <a:t>Using “Human Feedback” and </a:t>
            </a:r>
            <a:r>
              <a:rPr lang="en-US" sz="1800" dirty="0" err="1"/>
              <a:t>Behaviour</a:t>
            </a:r>
            <a:r>
              <a:rPr lang="en-US" sz="1800" dirty="0"/>
              <a:t> to drive the </a:t>
            </a:r>
            <a:r>
              <a:rPr lang="en-US" sz="1800" dirty="0" err="1"/>
              <a:t>behaviour</a:t>
            </a:r>
            <a:r>
              <a:rPr lang="en-US" sz="1800" dirty="0"/>
              <a:t> of a generative model.</a:t>
            </a:r>
            <a:endParaRPr sz="1800" dirty="0"/>
          </a:p>
          <a:p>
            <a:pPr marL="0" lvl="0" indent="0" algn="l" rtl="0">
              <a:spcBef>
                <a:spcPts val="480"/>
              </a:spcBef>
              <a:spcAft>
                <a:spcPts val="0"/>
              </a:spcAft>
              <a:buNone/>
            </a:pPr>
            <a:r>
              <a:rPr lang="en-US" sz="1800" dirty="0"/>
              <a:t>Especially useful when : </a:t>
            </a:r>
            <a:endParaRPr sz="1800" dirty="0"/>
          </a:p>
          <a:p>
            <a:pPr marL="457200" lvl="0" indent="-330200" algn="l" rtl="0">
              <a:lnSpc>
                <a:spcPct val="218181"/>
              </a:lnSpc>
              <a:spcBef>
                <a:spcPts val="3200"/>
              </a:spcBef>
              <a:spcAft>
                <a:spcPts val="0"/>
              </a:spcAft>
              <a:buSzPts val="1600"/>
              <a:buChar char="•"/>
            </a:pPr>
            <a:r>
              <a:rPr lang="en-US" sz="1600" dirty="0"/>
              <a:t>You can’t create a good loss function (e.g., how do you calculate a metric to measure if the model’s output was funny?)</a:t>
            </a:r>
            <a:endParaRPr sz="1600" dirty="0"/>
          </a:p>
          <a:p>
            <a:pPr marL="457200" lvl="0" indent="-330200" algn="l" rtl="0">
              <a:lnSpc>
                <a:spcPct val="218181"/>
              </a:lnSpc>
              <a:spcBef>
                <a:spcPts val="0"/>
              </a:spcBef>
              <a:spcAft>
                <a:spcPts val="0"/>
              </a:spcAft>
              <a:buSzPts val="1600"/>
              <a:buChar char="•"/>
            </a:pPr>
            <a:r>
              <a:rPr lang="en-US" sz="1600" dirty="0"/>
              <a:t>You want to train with production data, but you can’t easily label your production data (e.g., how do you get labeled production data from ChatGPT? Someone needs to write the correct answer that ChatGPT should have answered)</a:t>
            </a:r>
            <a:endParaRPr sz="700" dirty="0">
              <a:solidFill>
                <a:srgbClr val="242424"/>
              </a:solidFill>
              <a:highlight>
                <a:srgbClr val="FFFFFF"/>
              </a:highlight>
              <a:latin typeface="Georgia"/>
              <a:ea typeface="Georgia"/>
              <a:cs typeface="Georgia"/>
              <a:sym typeface="Georgia"/>
            </a:endParaRPr>
          </a:p>
          <a:p>
            <a:pPr marL="457200" lvl="0" indent="0" algn="l" rtl="0">
              <a:lnSpc>
                <a:spcPct val="218181"/>
              </a:lnSpc>
              <a:spcBef>
                <a:spcPts val="3200"/>
              </a:spcBef>
              <a:spcAft>
                <a:spcPts val="0"/>
              </a:spcAft>
              <a:buNone/>
            </a:pPr>
            <a:endParaRPr sz="1500" dirty="0">
              <a:solidFill>
                <a:srgbClr val="242424"/>
              </a:solidFill>
              <a:highlight>
                <a:srgbClr val="FFFFFF"/>
              </a:highlight>
              <a:latin typeface="Georgia"/>
              <a:ea typeface="Georgia"/>
              <a:cs typeface="Georgia"/>
              <a:sym typeface="Georgia"/>
            </a:endParaRPr>
          </a:p>
          <a:p>
            <a:pPr marL="0" lvl="0" indent="0" algn="l" rtl="0">
              <a:spcBef>
                <a:spcPts val="48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7">
                                            <p:txEl>
                                              <p:pRg st="0" end="0"/>
                                            </p:txEl>
                                          </p:spTgt>
                                        </p:tgtEl>
                                        <p:attrNameLst>
                                          <p:attrName>style.visibility</p:attrName>
                                        </p:attrNameLst>
                                      </p:cBhvr>
                                      <p:to>
                                        <p:strVal val="visible"/>
                                      </p:to>
                                    </p:set>
                                    <p:animEffect transition="in" filter="fade">
                                      <p:cBhvr>
                                        <p:cTn id="7" dur="500"/>
                                        <p:tgtEl>
                                          <p:spTgt spid="12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7">
                                            <p:txEl>
                                              <p:pRg st="1" end="1"/>
                                            </p:txEl>
                                          </p:spTgt>
                                        </p:tgtEl>
                                        <p:attrNameLst>
                                          <p:attrName>style.visibility</p:attrName>
                                        </p:attrNameLst>
                                      </p:cBhvr>
                                      <p:to>
                                        <p:strVal val="visible"/>
                                      </p:to>
                                    </p:set>
                                    <p:animEffect transition="in" filter="fade">
                                      <p:cBhvr>
                                        <p:cTn id="10" dur="500"/>
                                        <p:tgtEl>
                                          <p:spTgt spid="12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7">
                                            <p:txEl>
                                              <p:pRg st="2" end="2"/>
                                            </p:txEl>
                                          </p:spTgt>
                                        </p:tgtEl>
                                        <p:attrNameLst>
                                          <p:attrName>style.visibility</p:attrName>
                                        </p:attrNameLst>
                                      </p:cBhvr>
                                      <p:to>
                                        <p:strVal val="visible"/>
                                      </p:to>
                                    </p:set>
                                    <p:animEffect transition="in" filter="fade">
                                      <p:cBhvr>
                                        <p:cTn id="13" dur="500"/>
                                        <p:tgtEl>
                                          <p:spTgt spid="12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7">
                                            <p:txEl>
                                              <p:pRg st="3" end="3"/>
                                            </p:txEl>
                                          </p:spTgt>
                                        </p:tgtEl>
                                        <p:attrNameLst>
                                          <p:attrName>style.visibility</p:attrName>
                                        </p:attrNameLst>
                                      </p:cBhvr>
                                      <p:to>
                                        <p:strVal val="visible"/>
                                      </p:to>
                                    </p:set>
                                    <p:animEffect transition="in" filter="fade">
                                      <p:cBhvr>
                                        <p:cTn id="16" dur="500"/>
                                        <p:tgtEl>
                                          <p:spTgt spid="12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g28aebc4af24_0_10"/>
          <p:cNvSpPr txBox="1">
            <a:spLocks noGrp="1"/>
          </p:cNvSpPr>
          <p:nvPr>
            <p:ph type="title"/>
          </p:nvPr>
        </p:nvSpPr>
        <p:spPr>
          <a:xfrm>
            <a:off x="180654" y="202990"/>
            <a:ext cx="7042200" cy="55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	Preference Data Collection</a:t>
            </a:r>
            <a:endParaRPr/>
          </a:p>
        </p:txBody>
      </p:sp>
      <p:sp>
        <p:nvSpPr>
          <p:cNvPr id="134" name="Google Shape;134;g28aebc4af24_0_10"/>
          <p:cNvSpPr txBox="1">
            <a:spLocks noGrp="1"/>
          </p:cNvSpPr>
          <p:nvPr>
            <p:ph type="body" idx="1"/>
          </p:nvPr>
        </p:nvSpPr>
        <p:spPr>
          <a:xfrm>
            <a:off x="180653" y="1173984"/>
            <a:ext cx="8768100" cy="52233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en-US" sz="1800"/>
              <a:t>Preference data collection in ChatGPT :</a:t>
            </a:r>
            <a:r>
              <a:rPr lang="en-US" sz="1650">
                <a:solidFill>
                  <a:srgbClr val="6B6B6B"/>
                </a:solidFill>
                <a:highlight>
                  <a:srgbClr val="FFFFFF"/>
                </a:highlight>
              </a:rPr>
              <a:t> </a:t>
            </a:r>
            <a:endParaRPr sz="1650">
              <a:solidFill>
                <a:srgbClr val="6B6B6B"/>
              </a:solidFill>
              <a:highlight>
                <a:srgbClr val="FFFFFF"/>
              </a:highlight>
            </a:endParaRPr>
          </a:p>
          <a:p>
            <a:pPr marL="0" lvl="0" indent="0" algn="l" rtl="0">
              <a:spcBef>
                <a:spcPts val="480"/>
              </a:spcBef>
              <a:spcAft>
                <a:spcPts val="0"/>
              </a:spcAft>
              <a:buNone/>
            </a:pPr>
            <a:endParaRPr sz="1650">
              <a:solidFill>
                <a:srgbClr val="6B6B6B"/>
              </a:solidFill>
              <a:highlight>
                <a:srgbClr val="FFFFFF"/>
              </a:highlight>
            </a:endParaRPr>
          </a:p>
        </p:txBody>
      </p:sp>
      <p:pic>
        <p:nvPicPr>
          <p:cNvPr id="135" name="Google Shape;135;g28aebc4af24_0_10"/>
          <p:cNvPicPr preferRelativeResize="0"/>
          <p:nvPr/>
        </p:nvPicPr>
        <p:blipFill>
          <a:blip r:embed="rId3">
            <a:alphaModFix/>
          </a:blip>
          <a:stretch>
            <a:fillRect/>
          </a:stretch>
        </p:blipFill>
        <p:spPr>
          <a:xfrm>
            <a:off x="314100" y="1620675"/>
            <a:ext cx="7182574" cy="4658426"/>
          </a:xfrm>
          <a:prstGeom prst="rect">
            <a:avLst/>
          </a:prstGeom>
          <a:noFill/>
          <a:ln>
            <a:noFill/>
          </a:ln>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3|40.8|36"/>
</p:tagLst>
</file>

<file path=ppt/tags/tag2.xml><?xml version="1.0" encoding="utf-8"?>
<p:tagLst xmlns:a="http://schemas.openxmlformats.org/drawingml/2006/main" xmlns:r="http://schemas.openxmlformats.org/officeDocument/2006/relationships" xmlns:p="http://schemas.openxmlformats.org/presentationml/2006/main">
  <p:tag name="TIMING" val="|4.6|11.5|18.2|5.5"/>
</p:tagLst>
</file>

<file path=ppt/tags/tag3.xml><?xml version="1.0" encoding="utf-8"?>
<p:tagLst xmlns:a="http://schemas.openxmlformats.org/drawingml/2006/main" xmlns:r="http://schemas.openxmlformats.org/officeDocument/2006/relationships" xmlns:p="http://schemas.openxmlformats.org/presentationml/2006/main">
  <p:tag name="TIMING" val="|0.8|6.4|10.8"/>
</p:tagLst>
</file>

<file path=ppt/tags/tag4.xml><?xml version="1.0" encoding="utf-8"?>
<p:tagLst xmlns:a="http://schemas.openxmlformats.org/drawingml/2006/main" xmlns:r="http://schemas.openxmlformats.org/officeDocument/2006/relationships" xmlns:p="http://schemas.openxmlformats.org/presentationml/2006/main">
  <p:tag name="TIMING" val="|0.4|2"/>
</p:tagLst>
</file>

<file path=ppt/tags/tag5.xml><?xml version="1.0" encoding="utf-8"?>
<p:tagLst xmlns:a="http://schemas.openxmlformats.org/drawingml/2006/main" xmlns:r="http://schemas.openxmlformats.org/officeDocument/2006/relationships" xmlns:p="http://schemas.openxmlformats.org/presentationml/2006/main">
  <p:tag name="TIMING" val="|3.7|3.1|13.5|5.2"/>
</p:tagLst>
</file>

<file path=ppt/theme/theme1.xml><?xml version="1.0" encoding="utf-8"?>
<a:theme xmlns:a="http://schemas.openxmlformats.org/drawingml/2006/main" name="IITR_PPT_Templ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298</TotalTime>
  <Words>1401</Words>
  <Application>Microsoft Macintosh PowerPoint</Application>
  <PresentationFormat>On-screen Show (4:3)</PresentationFormat>
  <Paragraphs>205</Paragraphs>
  <Slides>26</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Georgia</vt:lpstr>
      <vt:lpstr>Calibri</vt:lpstr>
      <vt:lpstr>Franklin Gothic</vt:lpstr>
      <vt:lpstr>IITR_PPT_Template</vt:lpstr>
      <vt:lpstr>Statistical Rejection Sampling Improves Preference Optimization</vt:lpstr>
      <vt:lpstr>Introduction</vt:lpstr>
      <vt:lpstr>Why is there a need to align?</vt:lpstr>
      <vt:lpstr>Why is there a need to align?</vt:lpstr>
      <vt:lpstr>Why is there a need to align?</vt:lpstr>
      <vt:lpstr>PowerPoint Presentation</vt:lpstr>
      <vt:lpstr>PowerPoint Presentation</vt:lpstr>
      <vt:lpstr>Background and Relevant Work</vt:lpstr>
      <vt:lpstr> Preference Data Collection</vt:lpstr>
      <vt:lpstr>Dataset </vt:lpstr>
      <vt:lpstr>Reward Modelling</vt:lpstr>
      <vt:lpstr>Objective Optimization (RLHF)</vt:lpstr>
      <vt:lpstr>RLHF Training Loop</vt:lpstr>
      <vt:lpstr>Objective Optimization (DPO)</vt:lpstr>
      <vt:lpstr>Sequence Likelihood Calibration</vt:lpstr>
      <vt:lpstr>Training Models with Preference Data</vt:lpstr>
      <vt:lpstr>Approaches to handle Real World Dataset</vt:lpstr>
      <vt:lpstr>Statistical Rejection Sampling Algorithm</vt:lpstr>
      <vt:lpstr>Workflow of RSO</vt:lpstr>
      <vt:lpstr>PowerPoint Presentation</vt:lpstr>
      <vt:lpstr>Experimental Setup</vt:lpstr>
      <vt:lpstr>Performance comparison</vt:lpstr>
      <vt:lpstr>Ablation Studies</vt:lpstr>
      <vt:lpstr>Human Evaluation Results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Dr. Sudip Roy</dc:creator>
  <cp:lastModifiedBy>AAKASH KUMAR SINGH</cp:lastModifiedBy>
  <cp:revision>12</cp:revision>
  <dcterms:created xsi:type="dcterms:W3CDTF">2015-07-18T13:17:54Z</dcterms:created>
  <dcterms:modified xsi:type="dcterms:W3CDTF">2024-09-24T08:30:22Z</dcterms:modified>
</cp:coreProperties>
</file>